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 id="262" r:id="rId5"/>
    <p:sldId id="258" r:id="rId6"/>
    <p:sldId id="263" r:id="rId7"/>
    <p:sldId id="264" r:id="rId8"/>
    <p:sldId id="265" r:id="rId9"/>
    <p:sldId id="266" r:id="rId10"/>
    <p:sldId id="267" r:id="rId11"/>
    <p:sldId id="268" r:id="rId12"/>
    <p:sldId id="270" r:id="rId13"/>
    <p:sldId id="271" r:id="rId14"/>
    <p:sldId id="272" r:id="rId15"/>
    <p:sldId id="273" r:id="rId16"/>
    <p:sldId id="274" r:id="rId17"/>
    <p:sldId id="275" r:id="rId18"/>
    <p:sldId id="276" r:id="rId19"/>
    <p:sldId id="277" r:id="rId20"/>
    <p:sldId id="278" r:id="rId21"/>
    <p:sldId id="279" r:id="rId22"/>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27"/>
    <p:restoredTop sz="94694"/>
  </p:normalViewPr>
  <p:slideViewPr>
    <p:cSldViewPr>
      <p:cViewPr>
        <p:scale>
          <a:sx n="149" d="100"/>
          <a:sy n="149" d="100"/>
        </p:scale>
        <p:origin x="376" y="14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3F7C15-2065-4CA7-9F2B-37BD74298CB9}"/>
              </a:ext>
            </a:extLst>
          </p:cNvPr>
          <p:cNvSpPr>
            <a:spLocks noGrp="1"/>
          </p:cNvSpPr>
          <p:nvPr>
            <p:ph type="ctrTitle"/>
          </p:nvPr>
        </p:nvSpPr>
        <p:spPr>
          <a:xfrm>
            <a:off x="1143001" y="841772"/>
            <a:ext cx="6858000" cy="1790700"/>
          </a:xfrm>
        </p:spPr>
        <p:txBody>
          <a:bodyPr anchor="b"/>
          <a:lstStyle>
            <a:lvl1pPr algn="ctr">
              <a:defRPr sz="49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A702DF5-8227-4EC1-8892-DE3B864C2CAD}"/>
              </a:ext>
            </a:extLst>
          </p:cNvPr>
          <p:cNvSpPr>
            <a:spLocks noGrp="1"/>
          </p:cNvSpPr>
          <p:nvPr>
            <p:ph type="subTitle" idx="1"/>
          </p:nvPr>
        </p:nvSpPr>
        <p:spPr>
          <a:xfrm>
            <a:off x="1143001" y="2701528"/>
            <a:ext cx="6858000" cy="1241822"/>
          </a:xfrm>
        </p:spPr>
        <p:txBody>
          <a:bodyPr/>
          <a:lstStyle>
            <a:lvl1pPr marL="0" indent="0" algn="ctr">
              <a:buNone/>
              <a:defRPr sz="1900"/>
            </a:lvl1pPr>
            <a:lvl2pPr marL="369875" indent="0" algn="ctr">
              <a:buNone/>
              <a:defRPr sz="1600"/>
            </a:lvl2pPr>
            <a:lvl3pPr marL="739750" indent="0" algn="ctr">
              <a:buNone/>
              <a:defRPr sz="1500"/>
            </a:lvl3pPr>
            <a:lvl4pPr marL="1109624" indent="0" algn="ctr">
              <a:buNone/>
              <a:defRPr sz="1300"/>
            </a:lvl4pPr>
            <a:lvl5pPr marL="1479499" indent="0" algn="ctr">
              <a:buNone/>
              <a:defRPr sz="1300"/>
            </a:lvl5pPr>
            <a:lvl6pPr marL="1849374" indent="0" algn="ctr">
              <a:buNone/>
              <a:defRPr sz="1300"/>
            </a:lvl6pPr>
            <a:lvl7pPr marL="2219249" indent="0" algn="ctr">
              <a:buNone/>
              <a:defRPr sz="1300"/>
            </a:lvl7pPr>
            <a:lvl8pPr marL="2589124" indent="0" algn="ctr">
              <a:buNone/>
              <a:defRPr sz="1300"/>
            </a:lvl8pPr>
            <a:lvl9pPr marL="2958998" indent="0" algn="ctr">
              <a:buNone/>
              <a:defRPr sz="13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706F5AC-BD71-408B-84FE-71AB52CBB573}"/>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5" name="Segnaposto piè di pagina 4">
            <a:extLst>
              <a:ext uri="{FF2B5EF4-FFF2-40B4-BE49-F238E27FC236}">
                <a16:creationId xmlns:a16="http://schemas.microsoft.com/office/drawing/2014/main" id="{2428E9F3-39AD-4CC9-8BDE-1283D20CFE84}"/>
              </a:ext>
            </a:extLst>
          </p:cNvPr>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a:extLst>
              <a:ext uri="{FF2B5EF4-FFF2-40B4-BE49-F238E27FC236}">
                <a16:creationId xmlns:a16="http://schemas.microsoft.com/office/drawing/2014/main" id="{D686576C-EB62-4E78-88F2-9A33148D9DEF}"/>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082718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4A789C-D4D8-4018-B492-A0D3F3AD7CC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8012F47-25AD-4FCD-86F7-7EE66FB6D9D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BD5912E-D815-4C68-BC9D-3966E702934B}"/>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5" name="Segnaposto piè di pagina 4">
            <a:extLst>
              <a:ext uri="{FF2B5EF4-FFF2-40B4-BE49-F238E27FC236}">
                <a16:creationId xmlns:a16="http://schemas.microsoft.com/office/drawing/2014/main" id="{766B65FF-8CB8-4FEA-909F-AEB9A8BCDE6E}"/>
              </a:ext>
            </a:extLst>
          </p:cNvPr>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a:extLst>
              <a:ext uri="{FF2B5EF4-FFF2-40B4-BE49-F238E27FC236}">
                <a16:creationId xmlns:a16="http://schemas.microsoft.com/office/drawing/2014/main" id="{D7A3EE62-8FBB-40C7-A9E1-6482C8B42C07}"/>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680784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C20C724-9460-44FC-8D02-75675C6AD584}"/>
              </a:ext>
            </a:extLst>
          </p:cNvPr>
          <p:cNvSpPr>
            <a:spLocks noGrp="1"/>
          </p:cNvSpPr>
          <p:nvPr>
            <p:ph type="title" orient="vert"/>
          </p:nvPr>
        </p:nvSpPr>
        <p:spPr>
          <a:xfrm>
            <a:off x="6543675" y="273844"/>
            <a:ext cx="1971675" cy="4358879"/>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0498A67-77DE-4F76-A1D8-3B026F2F9315}"/>
              </a:ext>
            </a:extLst>
          </p:cNvPr>
          <p:cNvSpPr>
            <a:spLocks noGrp="1"/>
          </p:cNvSpPr>
          <p:nvPr>
            <p:ph type="body" orient="vert" idx="1"/>
          </p:nvPr>
        </p:nvSpPr>
        <p:spPr>
          <a:xfrm>
            <a:off x="628650" y="273844"/>
            <a:ext cx="5800725" cy="435887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67F2E20-CFEA-4EE9-9D28-D05F9D008B02}"/>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5" name="Segnaposto piè di pagina 4">
            <a:extLst>
              <a:ext uri="{FF2B5EF4-FFF2-40B4-BE49-F238E27FC236}">
                <a16:creationId xmlns:a16="http://schemas.microsoft.com/office/drawing/2014/main" id="{95B6758C-3605-4E78-A6D6-56AA9E01571C}"/>
              </a:ext>
            </a:extLst>
          </p:cNvPr>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a:extLst>
              <a:ext uri="{FF2B5EF4-FFF2-40B4-BE49-F238E27FC236}">
                <a16:creationId xmlns:a16="http://schemas.microsoft.com/office/drawing/2014/main" id="{9378ABC1-07F0-43B9-89A5-7730F620AA90}"/>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21426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3989B6-DA53-4B56-9397-876B88CDF40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5C184ED-8294-4C63-B4E5-859075EB1F4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9C9E677-3C54-424D-A0A1-FC17D09D026E}"/>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5" name="Segnaposto piè di pagina 4">
            <a:extLst>
              <a:ext uri="{FF2B5EF4-FFF2-40B4-BE49-F238E27FC236}">
                <a16:creationId xmlns:a16="http://schemas.microsoft.com/office/drawing/2014/main" id="{731D431F-7650-4A2D-9668-FFD51D0B1BB3}"/>
              </a:ext>
            </a:extLst>
          </p:cNvPr>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a:extLst>
              <a:ext uri="{FF2B5EF4-FFF2-40B4-BE49-F238E27FC236}">
                <a16:creationId xmlns:a16="http://schemas.microsoft.com/office/drawing/2014/main" id="{6E78A59E-A45B-41C0-9DC3-A3FD9886FE68}"/>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977086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A101F8-A60D-4B1D-BA21-8C459F8C1EE8}"/>
              </a:ext>
            </a:extLst>
          </p:cNvPr>
          <p:cNvSpPr>
            <a:spLocks noGrp="1"/>
          </p:cNvSpPr>
          <p:nvPr>
            <p:ph type="title"/>
          </p:nvPr>
        </p:nvSpPr>
        <p:spPr>
          <a:xfrm>
            <a:off x="623888" y="1282305"/>
            <a:ext cx="7886700" cy="2139553"/>
          </a:xfrm>
        </p:spPr>
        <p:txBody>
          <a:bodyPr anchor="b"/>
          <a:lstStyle>
            <a:lvl1pPr>
              <a:defRPr sz="49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B560410-9FD8-4196-B67F-1981C4870D42}"/>
              </a:ext>
            </a:extLst>
          </p:cNvPr>
          <p:cNvSpPr>
            <a:spLocks noGrp="1"/>
          </p:cNvSpPr>
          <p:nvPr>
            <p:ph type="body" idx="1"/>
          </p:nvPr>
        </p:nvSpPr>
        <p:spPr>
          <a:xfrm>
            <a:off x="623888" y="3442099"/>
            <a:ext cx="7886700" cy="1125140"/>
          </a:xfrm>
        </p:spPr>
        <p:txBody>
          <a:bodyPr/>
          <a:lstStyle>
            <a:lvl1pPr marL="0" indent="0">
              <a:buNone/>
              <a:defRPr sz="1900">
                <a:solidFill>
                  <a:schemeClr val="tx1">
                    <a:tint val="75000"/>
                  </a:schemeClr>
                </a:solidFill>
              </a:defRPr>
            </a:lvl1pPr>
            <a:lvl2pPr marL="369875" indent="0">
              <a:buNone/>
              <a:defRPr sz="1600">
                <a:solidFill>
                  <a:schemeClr val="tx1">
                    <a:tint val="75000"/>
                  </a:schemeClr>
                </a:solidFill>
              </a:defRPr>
            </a:lvl2pPr>
            <a:lvl3pPr marL="739750" indent="0">
              <a:buNone/>
              <a:defRPr sz="1500">
                <a:solidFill>
                  <a:schemeClr val="tx1">
                    <a:tint val="75000"/>
                  </a:schemeClr>
                </a:solidFill>
              </a:defRPr>
            </a:lvl3pPr>
            <a:lvl4pPr marL="1109624" indent="0">
              <a:buNone/>
              <a:defRPr sz="1300">
                <a:solidFill>
                  <a:schemeClr val="tx1">
                    <a:tint val="75000"/>
                  </a:schemeClr>
                </a:solidFill>
              </a:defRPr>
            </a:lvl4pPr>
            <a:lvl5pPr marL="1479499" indent="0">
              <a:buNone/>
              <a:defRPr sz="1300">
                <a:solidFill>
                  <a:schemeClr val="tx1">
                    <a:tint val="75000"/>
                  </a:schemeClr>
                </a:solidFill>
              </a:defRPr>
            </a:lvl5pPr>
            <a:lvl6pPr marL="1849374" indent="0">
              <a:buNone/>
              <a:defRPr sz="1300">
                <a:solidFill>
                  <a:schemeClr val="tx1">
                    <a:tint val="75000"/>
                  </a:schemeClr>
                </a:solidFill>
              </a:defRPr>
            </a:lvl6pPr>
            <a:lvl7pPr marL="2219249" indent="0">
              <a:buNone/>
              <a:defRPr sz="1300">
                <a:solidFill>
                  <a:schemeClr val="tx1">
                    <a:tint val="75000"/>
                  </a:schemeClr>
                </a:solidFill>
              </a:defRPr>
            </a:lvl7pPr>
            <a:lvl8pPr marL="2589124" indent="0">
              <a:buNone/>
              <a:defRPr sz="1300">
                <a:solidFill>
                  <a:schemeClr val="tx1">
                    <a:tint val="75000"/>
                  </a:schemeClr>
                </a:solidFill>
              </a:defRPr>
            </a:lvl8pPr>
            <a:lvl9pPr marL="2958998" indent="0">
              <a:buNone/>
              <a:defRPr sz="13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963FDE6-E328-4B25-9628-52D3BE1E78D2}"/>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5" name="Segnaposto piè di pagina 4">
            <a:extLst>
              <a:ext uri="{FF2B5EF4-FFF2-40B4-BE49-F238E27FC236}">
                <a16:creationId xmlns:a16="http://schemas.microsoft.com/office/drawing/2014/main" id="{AAD4091E-BED4-4560-AED2-6DA7A436F690}"/>
              </a:ext>
            </a:extLst>
          </p:cNvPr>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a:extLst>
              <a:ext uri="{FF2B5EF4-FFF2-40B4-BE49-F238E27FC236}">
                <a16:creationId xmlns:a16="http://schemas.microsoft.com/office/drawing/2014/main" id="{32DCAF71-9E05-4D49-801A-5EC67CC9E8BE}"/>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41214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F64CFF-C920-4DFC-AC21-DE1C36AEC16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43F1506-52B4-44E9-AA99-7D5070ABA9E5}"/>
              </a:ext>
            </a:extLst>
          </p:cNvPr>
          <p:cNvSpPr>
            <a:spLocks noGrp="1"/>
          </p:cNvSpPr>
          <p:nvPr>
            <p:ph sz="half" idx="1"/>
          </p:nvPr>
        </p:nvSpPr>
        <p:spPr>
          <a:xfrm>
            <a:off x="628651" y="1369219"/>
            <a:ext cx="3886200" cy="326350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82600F0-ED42-492A-9F1C-A3141B815C54}"/>
              </a:ext>
            </a:extLst>
          </p:cNvPr>
          <p:cNvSpPr>
            <a:spLocks noGrp="1"/>
          </p:cNvSpPr>
          <p:nvPr>
            <p:ph sz="half" idx="2"/>
          </p:nvPr>
        </p:nvSpPr>
        <p:spPr>
          <a:xfrm>
            <a:off x="4629150" y="1369219"/>
            <a:ext cx="3886200" cy="326350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E341D35-1569-41C9-BDB8-62DD03C6A1A3}"/>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6" name="Segnaposto piè di pagina 5">
            <a:extLst>
              <a:ext uri="{FF2B5EF4-FFF2-40B4-BE49-F238E27FC236}">
                <a16:creationId xmlns:a16="http://schemas.microsoft.com/office/drawing/2014/main" id="{99740D2E-D848-483B-A7F4-B8D4BCEBD90B}"/>
              </a:ext>
            </a:extLst>
          </p:cNvPr>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a:extLst>
              <a:ext uri="{FF2B5EF4-FFF2-40B4-BE49-F238E27FC236}">
                <a16:creationId xmlns:a16="http://schemas.microsoft.com/office/drawing/2014/main" id="{7573A1C4-56BC-46CB-9433-631D08946F22}"/>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974257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B5E783-93EC-4A0E-BDF7-60FDA9BC2A45}"/>
              </a:ext>
            </a:extLst>
          </p:cNvPr>
          <p:cNvSpPr>
            <a:spLocks noGrp="1"/>
          </p:cNvSpPr>
          <p:nvPr>
            <p:ph type="title"/>
          </p:nvPr>
        </p:nvSpPr>
        <p:spPr>
          <a:xfrm>
            <a:off x="629841" y="273846"/>
            <a:ext cx="7886700" cy="994172"/>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4E5A0AB-DF3D-486D-AD60-7252E119911D}"/>
              </a:ext>
            </a:extLst>
          </p:cNvPr>
          <p:cNvSpPr>
            <a:spLocks noGrp="1"/>
          </p:cNvSpPr>
          <p:nvPr>
            <p:ph type="body" idx="1"/>
          </p:nvPr>
        </p:nvSpPr>
        <p:spPr>
          <a:xfrm>
            <a:off x="629842" y="1260872"/>
            <a:ext cx="3868340" cy="617934"/>
          </a:xfrm>
        </p:spPr>
        <p:txBody>
          <a:bodyPr anchor="b"/>
          <a:lstStyle>
            <a:lvl1pPr marL="0" indent="0">
              <a:buNone/>
              <a:defRPr sz="1900" b="1"/>
            </a:lvl1pPr>
            <a:lvl2pPr marL="369875" indent="0">
              <a:buNone/>
              <a:defRPr sz="1600" b="1"/>
            </a:lvl2pPr>
            <a:lvl3pPr marL="739750" indent="0">
              <a:buNone/>
              <a:defRPr sz="1500" b="1"/>
            </a:lvl3pPr>
            <a:lvl4pPr marL="1109624" indent="0">
              <a:buNone/>
              <a:defRPr sz="1300" b="1"/>
            </a:lvl4pPr>
            <a:lvl5pPr marL="1479499" indent="0">
              <a:buNone/>
              <a:defRPr sz="1300" b="1"/>
            </a:lvl5pPr>
            <a:lvl6pPr marL="1849374" indent="0">
              <a:buNone/>
              <a:defRPr sz="1300" b="1"/>
            </a:lvl6pPr>
            <a:lvl7pPr marL="2219249" indent="0">
              <a:buNone/>
              <a:defRPr sz="1300" b="1"/>
            </a:lvl7pPr>
            <a:lvl8pPr marL="2589124" indent="0">
              <a:buNone/>
              <a:defRPr sz="1300" b="1"/>
            </a:lvl8pPr>
            <a:lvl9pPr marL="2958998" indent="0">
              <a:buNone/>
              <a:defRPr sz="13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EB698FA-2E3C-430E-9E48-DA3C3764C8B8}"/>
              </a:ext>
            </a:extLst>
          </p:cNvPr>
          <p:cNvSpPr>
            <a:spLocks noGrp="1"/>
          </p:cNvSpPr>
          <p:nvPr>
            <p:ph sz="half" idx="2"/>
          </p:nvPr>
        </p:nvSpPr>
        <p:spPr>
          <a:xfrm>
            <a:off x="629842" y="1878806"/>
            <a:ext cx="3868340" cy="276344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54F1D06-6F17-4154-A835-043DA7AFD2EE}"/>
              </a:ext>
            </a:extLst>
          </p:cNvPr>
          <p:cNvSpPr>
            <a:spLocks noGrp="1"/>
          </p:cNvSpPr>
          <p:nvPr>
            <p:ph type="body" sz="quarter" idx="3"/>
          </p:nvPr>
        </p:nvSpPr>
        <p:spPr>
          <a:xfrm>
            <a:off x="4629151" y="1260872"/>
            <a:ext cx="3887391" cy="617934"/>
          </a:xfrm>
        </p:spPr>
        <p:txBody>
          <a:bodyPr anchor="b"/>
          <a:lstStyle>
            <a:lvl1pPr marL="0" indent="0">
              <a:buNone/>
              <a:defRPr sz="1900" b="1"/>
            </a:lvl1pPr>
            <a:lvl2pPr marL="369875" indent="0">
              <a:buNone/>
              <a:defRPr sz="1600" b="1"/>
            </a:lvl2pPr>
            <a:lvl3pPr marL="739750" indent="0">
              <a:buNone/>
              <a:defRPr sz="1500" b="1"/>
            </a:lvl3pPr>
            <a:lvl4pPr marL="1109624" indent="0">
              <a:buNone/>
              <a:defRPr sz="1300" b="1"/>
            </a:lvl4pPr>
            <a:lvl5pPr marL="1479499" indent="0">
              <a:buNone/>
              <a:defRPr sz="1300" b="1"/>
            </a:lvl5pPr>
            <a:lvl6pPr marL="1849374" indent="0">
              <a:buNone/>
              <a:defRPr sz="1300" b="1"/>
            </a:lvl6pPr>
            <a:lvl7pPr marL="2219249" indent="0">
              <a:buNone/>
              <a:defRPr sz="1300" b="1"/>
            </a:lvl7pPr>
            <a:lvl8pPr marL="2589124" indent="0">
              <a:buNone/>
              <a:defRPr sz="1300" b="1"/>
            </a:lvl8pPr>
            <a:lvl9pPr marL="2958998" indent="0">
              <a:buNone/>
              <a:defRPr sz="13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DD7E128-80C0-4CFB-B204-F113B6D4B749}"/>
              </a:ext>
            </a:extLst>
          </p:cNvPr>
          <p:cNvSpPr>
            <a:spLocks noGrp="1"/>
          </p:cNvSpPr>
          <p:nvPr>
            <p:ph sz="quarter" idx="4"/>
          </p:nvPr>
        </p:nvSpPr>
        <p:spPr>
          <a:xfrm>
            <a:off x="4629151" y="1878806"/>
            <a:ext cx="3887391" cy="276344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503D49E-CF39-42D5-A652-94462298C22D}"/>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8" name="Segnaposto piè di pagina 7">
            <a:extLst>
              <a:ext uri="{FF2B5EF4-FFF2-40B4-BE49-F238E27FC236}">
                <a16:creationId xmlns:a16="http://schemas.microsoft.com/office/drawing/2014/main" id="{FCB02666-1765-43AF-AA19-409624CEB33C}"/>
              </a:ext>
            </a:extLst>
          </p:cNvPr>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a:extLst>
              <a:ext uri="{FF2B5EF4-FFF2-40B4-BE49-F238E27FC236}">
                <a16:creationId xmlns:a16="http://schemas.microsoft.com/office/drawing/2014/main" id="{13B46EC6-272A-4354-9590-C70198861CE9}"/>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634073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2991C1-DDBE-4133-A9C1-AE402B1A1CB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E05E4D2-E56D-40E9-BB94-2883B1B5878F}"/>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4" name="Segnaposto piè di pagina 3">
            <a:extLst>
              <a:ext uri="{FF2B5EF4-FFF2-40B4-BE49-F238E27FC236}">
                <a16:creationId xmlns:a16="http://schemas.microsoft.com/office/drawing/2014/main" id="{110BA85A-4910-4E5B-9E8D-49C668EDFB48}"/>
              </a:ext>
            </a:extLst>
          </p:cNvPr>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a:extLst>
              <a:ext uri="{FF2B5EF4-FFF2-40B4-BE49-F238E27FC236}">
                <a16:creationId xmlns:a16="http://schemas.microsoft.com/office/drawing/2014/main" id="{12A19B95-E01D-4D3C-8B98-4035023205C6}"/>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250924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30D3F1E-3F86-4165-AF7C-6C7FADB06607}"/>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3" name="Segnaposto piè di pagina 2">
            <a:extLst>
              <a:ext uri="{FF2B5EF4-FFF2-40B4-BE49-F238E27FC236}">
                <a16:creationId xmlns:a16="http://schemas.microsoft.com/office/drawing/2014/main" id="{D4B0D6DE-5147-4344-A350-9C058EE184B7}"/>
              </a:ext>
            </a:extLst>
          </p:cNvPr>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a:extLst>
              <a:ext uri="{FF2B5EF4-FFF2-40B4-BE49-F238E27FC236}">
                <a16:creationId xmlns:a16="http://schemas.microsoft.com/office/drawing/2014/main" id="{AFA3CD62-3797-4E5C-B53F-8B3C3AAA4AC6}"/>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713731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5BE7F4-5A4D-485B-9635-A48B4D9FF4F5}"/>
              </a:ext>
            </a:extLst>
          </p:cNvPr>
          <p:cNvSpPr>
            <a:spLocks noGrp="1"/>
          </p:cNvSpPr>
          <p:nvPr>
            <p:ph type="title"/>
          </p:nvPr>
        </p:nvSpPr>
        <p:spPr>
          <a:xfrm>
            <a:off x="629841" y="342900"/>
            <a:ext cx="2949178" cy="1200150"/>
          </a:xfrm>
        </p:spPr>
        <p:txBody>
          <a:bodyPr anchor="b"/>
          <a:lstStyle>
            <a:lvl1pPr>
              <a:defRPr sz="26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B61071C-6295-43E8-8544-2EE4B2B40C9A}"/>
              </a:ext>
            </a:extLst>
          </p:cNvPr>
          <p:cNvSpPr>
            <a:spLocks noGrp="1"/>
          </p:cNvSpPr>
          <p:nvPr>
            <p:ph idx="1"/>
          </p:nvPr>
        </p:nvSpPr>
        <p:spPr>
          <a:xfrm>
            <a:off x="3887392" y="740571"/>
            <a:ext cx="4629150" cy="3655219"/>
          </a:xfrm>
        </p:spPr>
        <p:txBody>
          <a:bodyPr/>
          <a:lstStyle>
            <a:lvl1pPr>
              <a:defRPr sz="2600"/>
            </a:lvl1pPr>
            <a:lvl2pPr>
              <a:defRPr sz="23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BF44ADF-FCB6-41D4-BD0A-7C4309D953F0}"/>
              </a:ext>
            </a:extLst>
          </p:cNvPr>
          <p:cNvSpPr>
            <a:spLocks noGrp="1"/>
          </p:cNvSpPr>
          <p:nvPr>
            <p:ph type="body" sz="half" idx="2"/>
          </p:nvPr>
        </p:nvSpPr>
        <p:spPr>
          <a:xfrm>
            <a:off x="629841" y="1543050"/>
            <a:ext cx="2949178" cy="2858691"/>
          </a:xfrm>
        </p:spPr>
        <p:txBody>
          <a:bodyPr/>
          <a:lstStyle>
            <a:lvl1pPr marL="0" indent="0">
              <a:buNone/>
              <a:defRPr sz="1300"/>
            </a:lvl1pPr>
            <a:lvl2pPr marL="369875" indent="0">
              <a:buNone/>
              <a:defRPr sz="1100"/>
            </a:lvl2pPr>
            <a:lvl3pPr marL="739750" indent="0">
              <a:buNone/>
              <a:defRPr sz="1000"/>
            </a:lvl3pPr>
            <a:lvl4pPr marL="1109624" indent="0">
              <a:buNone/>
              <a:defRPr sz="800"/>
            </a:lvl4pPr>
            <a:lvl5pPr marL="1479499" indent="0">
              <a:buNone/>
              <a:defRPr sz="800"/>
            </a:lvl5pPr>
            <a:lvl6pPr marL="1849374" indent="0">
              <a:buNone/>
              <a:defRPr sz="800"/>
            </a:lvl6pPr>
            <a:lvl7pPr marL="2219249" indent="0">
              <a:buNone/>
              <a:defRPr sz="800"/>
            </a:lvl7pPr>
            <a:lvl8pPr marL="2589124" indent="0">
              <a:buNone/>
              <a:defRPr sz="800"/>
            </a:lvl8pPr>
            <a:lvl9pPr marL="2958998" indent="0">
              <a:buNone/>
              <a:defRPr sz="8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D659262-516A-4FC3-ADD8-26A0DBC1F47B}"/>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6" name="Segnaposto piè di pagina 5">
            <a:extLst>
              <a:ext uri="{FF2B5EF4-FFF2-40B4-BE49-F238E27FC236}">
                <a16:creationId xmlns:a16="http://schemas.microsoft.com/office/drawing/2014/main" id="{7CC84D63-7EC3-4D32-94EC-FBB06AE19A4B}"/>
              </a:ext>
            </a:extLst>
          </p:cNvPr>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a:extLst>
              <a:ext uri="{FF2B5EF4-FFF2-40B4-BE49-F238E27FC236}">
                <a16:creationId xmlns:a16="http://schemas.microsoft.com/office/drawing/2014/main" id="{D6D45DA9-40C1-4EE0-AEEF-4684EA595E60}"/>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423251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05D1A8-6CA7-4B3C-A5DD-195EE36D45F7}"/>
              </a:ext>
            </a:extLst>
          </p:cNvPr>
          <p:cNvSpPr>
            <a:spLocks noGrp="1"/>
          </p:cNvSpPr>
          <p:nvPr>
            <p:ph type="title"/>
          </p:nvPr>
        </p:nvSpPr>
        <p:spPr>
          <a:xfrm>
            <a:off x="629841" y="342900"/>
            <a:ext cx="2949178" cy="1200150"/>
          </a:xfrm>
        </p:spPr>
        <p:txBody>
          <a:bodyPr anchor="b"/>
          <a:lstStyle>
            <a:lvl1pPr>
              <a:defRPr sz="26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CC16178-E2C5-4ECA-A3D3-27E758709D94}"/>
              </a:ext>
            </a:extLst>
          </p:cNvPr>
          <p:cNvSpPr>
            <a:spLocks noGrp="1"/>
          </p:cNvSpPr>
          <p:nvPr>
            <p:ph type="pic" idx="1"/>
          </p:nvPr>
        </p:nvSpPr>
        <p:spPr>
          <a:xfrm>
            <a:off x="3887392" y="740571"/>
            <a:ext cx="4629150" cy="3655219"/>
          </a:xfrm>
        </p:spPr>
        <p:txBody>
          <a:bodyPr/>
          <a:lstStyle>
            <a:lvl1pPr marL="0" indent="0">
              <a:buNone/>
              <a:defRPr sz="2600"/>
            </a:lvl1pPr>
            <a:lvl2pPr marL="369875" indent="0">
              <a:buNone/>
              <a:defRPr sz="2300"/>
            </a:lvl2pPr>
            <a:lvl3pPr marL="739750" indent="0">
              <a:buNone/>
              <a:defRPr sz="1900"/>
            </a:lvl3pPr>
            <a:lvl4pPr marL="1109624" indent="0">
              <a:buNone/>
              <a:defRPr sz="1600"/>
            </a:lvl4pPr>
            <a:lvl5pPr marL="1479499" indent="0">
              <a:buNone/>
              <a:defRPr sz="1600"/>
            </a:lvl5pPr>
            <a:lvl6pPr marL="1849374" indent="0">
              <a:buNone/>
              <a:defRPr sz="1600"/>
            </a:lvl6pPr>
            <a:lvl7pPr marL="2219249" indent="0">
              <a:buNone/>
              <a:defRPr sz="1600"/>
            </a:lvl7pPr>
            <a:lvl8pPr marL="2589124" indent="0">
              <a:buNone/>
              <a:defRPr sz="1600"/>
            </a:lvl8pPr>
            <a:lvl9pPr marL="2958998" indent="0">
              <a:buNone/>
              <a:defRPr sz="1600"/>
            </a:lvl9pPr>
          </a:lstStyle>
          <a:p>
            <a:r>
              <a:rPr lang="it-IT"/>
              <a:t>Fare clic sull'icona per inserire un'immagine</a:t>
            </a:r>
          </a:p>
        </p:txBody>
      </p:sp>
      <p:sp>
        <p:nvSpPr>
          <p:cNvPr id="4" name="Segnaposto testo 3">
            <a:extLst>
              <a:ext uri="{FF2B5EF4-FFF2-40B4-BE49-F238E27FC236}">
                <a16:creationId xmlns:a16="http://schemas.microsoft.com/office/drawing/2014/main" id="{2CBCAB3B-4261-46CE-9FDE-12452D744C5B}"/>
              </a:ext>
            </a:extLst>
          </p:cNvPr>
          <p:cNvSpPr>
            <a:spLocks noGrp="1"/>
          </p:cNvSpPr>
          <p:nvPr>
            <p:ph type="body" sz="half" idx="2"/>
          </p:nvPr>
        </p:nvSpPr>
        <p:spPr>
          <a:xfrm>
            <a:off x="629841" y="1543050"/>
            <a:ext cx="2949178" cy="2858691"/>
          </a:xfrm>
        </p:spPr>
        <p:txBody>
          <a:bodyPr/>
          <a:lstStyle>
            <a:lvl1pPr marL="0" indent="0">
              <a:buNone/>
              <a:defRPr sz="1300"/>
            </a:lvl1pPr>
            <a:lvl2pPr marL="369875" indent="0">
              <a:buNone/>
              <a:defRPr sz="1100"/>
            </a:lvl2pPr>
            <a:lvl3pPr marL="739750" indent="0">
              <a:buNone/>
              <a:defRPr sz="1000"/>
            </a:lvl3pPr>
            <a:lvl4pPr marL="1109624" indent="0">
              <a:buNone/>
              <a:defRPr sz="800"/>
            </a:lvl4pPr>
            <a:lvl5pPr marL="1479499" indent="0">
              <a:buNone/>
              <a:defRPr sz="800"/>
            </a:lvl5pPr>
            <a:lvl6pPr marL="1849374" indent="0">
              <a:buNone/>
              <a:defRPr sz="800"/>
            </a:lvl6pPr>
            <a:lvl7pPr marL="2219249" indent="0">
              <a:buNone/>
              <a:defRPr sz="800"/>
            </a:lvl7pPr>
            <a:lvl8pPr marL="2589124" indent="0">
              <a:buNone/>
              <a:defRPr sz="800"/>
            </a:lvl8pPr>
            <a:lvl9pPr marL="2958998" indent="0">
              <a:buNone/>
              <a:defRPr sz="8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ACCDAEC-85FF-4C24-9EEA-3120CC26432B}"/>
              </a:ext>
            </a:extLst>
          </p:cNvPr>
          <p:cNvSpPr>
            <a:spLocks noGrp="1"/>
          </p:cNvSpPr>
          <p:nvPr>
            <p:ph type="dt" sz="half" idx="10"/>
          </p:nvPr>
        </p:nvSpPr>
        <p:spPr/>
        <p:txBody>
          <a:bodyPr/>
          <a:lstStyle/>
          <a:p>
            <a:fld id="{DEEA62EE-CE9C-472F-AF12-74781BFB96D6}" type="datetimeFigureOut">
              <a:rPr lang="it-IT" smtClean="0">
                <a:solidFill>
                  <a:prstClr val="black">
                    <a:tint val="75000"/>
                  </a:prstClr>
                </a:solidFill>
              </a:rPr>
              <a:pPr/>
              <a:t>18/09/21</a:t>
            </a:fld>
            <a:endParaRPr lang="it-IT">
              <a:solidFill>
                <a:prstClr val="black">
                  <a:tint val="75000"/>
                </a:prstClr>
              </a:solidFill>
            </a:endParaRPr>
          </a:p>
        </p:txBody>
      </p:sp>
      <p:sp>
        <p:nvSpPr>
          <p:cNvPr id="6" name="Segnaposto piè di pagina 5">
            <a:extLst>
              <a:ext uri="{FF2B5EF4-FFF2-40B4-BE49-F238E27FC236}">
                <a16:creationId xmlns:a16="http://schemas.microsoft.com/office/drawing/2014/main" id="{9536A196-6ACD-430B-A11F-E1BED7F53D7A}"/>
              </a:ext>
            </a:extLst>
          </p:cNvPr>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a:extLst>
              <a:ext uri="{FF2B5EF4-FFF2-40B4-BE49-F238E27FC236}">
                <a16:creationId xmlns:a16="http://schemas.microsoft.com/office/drawing/2014/main" id="{C841572A-7001-474A-9D25-39E660704346}"/>
              </a:ext>
            </a:extLst>
          </p:cNvPr>
          <p:cNvSpPr>
            <a:spLocks noGrp="1"/>
          </p:cNvSpPr>
          <p:nvPr>
            <p:ph type="sldNum" sz="quarter" idx="12"/>
          </p:nvPr>
        </p:nvSpPr>
        <p:spPr/>
        <p:txBody>
          <a:bodyPr/>
          <a:lstStyle/>
          <a:p>
            <a:fld id="{1216ACD9-718E-4840-8BE4-477244FD8D7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817393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622C83F-D027-449A-9A65-16EA5968B1DE}"/>
              </a:ext>
            </a:extLst>
          </p:cNvPr>
          <p:cNvSpPr>
            <a:spLocks noGrp="1"/>
          </p:cNvSpPr>
          <p:nvPr>
            <p:ph type="title"/>
          </p:nvPr>
        </p:nvSpPr>
        <p:spPr>
          <a:xfrm>
            <a:off x="628651" y="961246"/>
            <a:ext cx="7886700" cy="306772"/>
          </a:xfrm>
          <a:prstGeom prst="rect">
            <a:avLst/>
          </a:prstGeom>
        </p:spPr>
        <p:txBody>
          <a:bodyPr vert="horz" lIns="73975" tIns="36987" rIns="73975" bIns="36987" rtlCol="0" anchor="ctr">
            <a:no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D013346-6292-4949-B18B-B6B7C6AB7174}"/>
              </a:ext>
            </a:extLst>
          </p:cNvPr>
          <p:cNvSpPr>
            <a:spLocks noGrp="1"/>
          </p:cNvSpPr>
          <p:nvPr>
            <p:ph type="body" idx="1"/>
          </p:nvPr>
        </p:nvSpPr>
        <p:spPr>
          <a:xfrm>
            <a:off x="628651" y="1369219"/>
            <a:ext cx="7886700" cy="3263504"/>
          </a:xfrm>
          <a:prstGeom prst="rect">
            <a:avLst/>
          </a:prstGeom>
        </p:spPr>
        <p:txBody>
          <a:bodyPr vert="horz" lIns="73975" tIns="36987" rIns="73975" bIns="36987" rtlCol="0">
            <a:normAutofit/>
          </a:bodyPr>
          <a:lstStyle/>
          <a:p>
            <a:pPr lvl="0"/>
            <a:endParaRPr lang="it-IT" dirty="0"/>
          </a:p>
        </p:txBody>
      </p:sp>
      <p:sp>
        <p:nvSpPr>
          <p:cNvPr id="4" name="Segnaposto data 3">
            <a:extLst>
              <a:ext uri="{FF2B5EF4-FFF2-40B4-BE49-F238E27FC236}">
                <a16:creationId xmlns:a16="http://schemas.microsoft.com/office/drawing/2014/main" id="{EE5E822D-54E2-4953-87F2-F2447D990B70}"/>
              </a:ext>
            </a:extLst>
          </p:cNvPr>
          <p:cNvSpPr>
            <a:spLocks noGrp="1"/>
          </p:cNvSpPr>
          <p:nvPr>
            <p:ph type="dt" sz="half" idx="2"/>
          </p:nvPr>
        </p:nvSpPr>
        <p:spPr>
          <a:xfrm>
            <a:off x="628651" y="4767264"/>
            <a:ext cx="2057400" cy="273844"/>
          </a:xfrm>
          <a:prstGeom prst="rect">
            <a:avLst/>
          </a:prstGeom>
        </p:spPr>
        <p:txBody>
          <a:bodyPr vert="horz" lIns="73975" tIns="36987" rIns="73975" bIns="36987" rtlCol="0" anchor="ctr"/>
          <a:lstStyle>
            <a:lvl1pPr algn="l">
              <a:defRPr sz="1000">
                <a:solidFill>
                  <a:schemeClr val="tx1">
                    <a:tint val="75000"/>
                  </a:schemeClr>
                </a:solidFill>
              </a:defRPr>
            </a:lvl1pPr>
          </a:lstStyle>
          <a:p>
            <a:pPr defTabSz="739750"/>
            <a:fld id="{DEEA62EE-CE9C-472F-AF12-74781BFB96D6}" type="datetimeFigureOut">
              <a:rPr lang="it-IT" smtClean="0">
                <a:solidFill>
                  <a:prstClr val="black">
                    <a:tint val="75000"/>
                  </a:prstClr>
                </a:solidFill>
              </a:rPr>
              <a:pPr defTabSz="739750"/>
              <a:t>18/09/21</a:t>
            </a:fld>
            <a:endParaRPr lang="it-IT">
              <a:solidFill>
                <a:prstClr val="black">
                  <a:tint val="75000"/>
                </a:prstClr>
              </a:solidFill>
            </a:endParaRPr>
          </a:p>
        </p:txBody>
      </p:sp>
      <p:sp>
        <p:nvSpPr>
          <p:cNvPr id="5" name="Segnaposto piè di pagina 4">
            <a:extLst>
              <a:ext uri="{FF2B5EF4-FFF2-40B4-BE49-F238E27FC236}">
                <a16:creationId xmlns:a16="http://schemas.microsoft.com/office/drawing/2014/main" id="{D43F7B31-7B47-4008-BBBF-FFCF409330A8}"/>
              </a:ext>
            </a:extLst>
          </p:cNvPr>
          <p:cNvSpPr>
            <a:spLocks noGrp="1"/>
          </p:cNvSpPr>
          <p:nvPr>
            <p:ph type="ftr" sz="quarter" idx="3"/>
          </p:nvPr>
        </p:nvSpPr>
        <p:spPr>
          <a:xfrm>
            <a:off x="3028951" y="4767264"/>
            <a:ext cx="3086100" cy="273844"/>
          </a:xfrm>
          <a:prstGeom prst="rect">
            <a:avLst/>
          </a:prstGeom>
        </p:spPr>
        <p:txBody>
          <a:bodyPr vert="horz" lIns="73975" tIns="36987" rIns="73975" bIns="36987" rtlCol="0" anchor="ctr"/>
          <a:lstStyle>
            <a:lvl1pPr algn="ctr">
              <a:defRPr sz="1000">
                <a:solidFill>
                  <a:schemeClr val="tx1">
                    <a:tint val="75000"/>
                  </a:schemeClr>
                </a:solidFill>
              </a:defRPr>
            </a:lvl1pPr>
          </a:lstStyle>
          <a:p>
            <a:pPr defTabSz="739750"/>
            <a:endParaRPr lang="it-IT">
              <a:solidFill>
                <a:prstClr val="black">
                  <a:tint val="75000"/>
                </a:prstClr>
              </a:solidFill>
            </a:endParaRPr>
          </a:p>
        </p:txBody>
      </p:sp>
      <p:sp>
        <p:nvSpPr>
          <p:cNvPr id="6" name="Segnaposto numero diapositiva 5">
            <a:extLst>
              <a:ext uri="{FF2B5EF4-FFF2-40B4-BE49-F238E27FC236}">
                <a16:creationId xmlns:a16="http://schemas.microsoft.com/office/drawing/2014/main" id="{6A32FD80-AFB2-464C-9D52-18439E5C75DB}"/>
              </a:ext>
            </a:extLst>
          </p:cNvPr>
          <p:cNvSpPr>
            <a:spLocks noGrp="1"/>
          </p:cNvSpPr>
          <p:nvPr>
            <p:ph type="sldNum" sz="quarter" idx="4"/>
          </p:nvPr>
        </p:nvSpPr>
        <p:spPr>
          <a:xfrm>
            <a:off x="6457950" y="4767264"/>
            <a:ext cx="2057400" cy="273844"/>
          </a:xfrm>
          <a:prstGeom prst="rect">
            <a:avLst/>
          </a:prstGeom>
        </p:spPr>
        <p:txBody>
          <a:bodyPr vert="horz" lIns="73975" tIns="36987" rIns="73975" bIns="36987" rtlCol="0" anchor="ctr"/>
          <a:lstStyle>
            <a:lvl1pPr algn="r">
              <a:defRPr sz="1000">
                <a:solidFill>
                  <a:schemeClr val="tx1">
                    <a:tint val="75000"/>
                  </a:schemeClr>
                </a:solidFill>
              </a:defRPr>
            </a:lvl1pPr>
          </a:lstStyle>
          <a:p>
            <a:pPr defTabSz="739750"/>
            <a:fld id="{1216ACD9-718E-4840-8BE4-477244FD8D79}" type="slidenum">
              <a:rPr lang="it-IT" smtClean="0">
                <a:solidFill>
                  <a:prstClr val="black">
                    <a:tint val="75000"/>
                  </a:prstClr>
                </a:solidFill>
              </a:rPr>
              <a:pPr defTabSz="739750"/>
              <a:t>‹N›</a:t>
            </a:fld>
            <a:endParaRPr lang="it-IT">
              <a:solidFill>
                <a:prstClr val="black">
                  <a:tint val="75000"/>
                </a:prstClr>
              </a:solidFill>
            </a:endParaRPr>
          </a:p>
        </p:txBody>
      </p:sp>
      <p:pic>
        <p:nvPicPr>
          <p:cNvPr id="7" name="Immagine 6">
            <a:extLst>
              <a:ext uri="{FF2B5EF4-FFF2-40B4-BE49-F238E27FC236}">
                <a16:creationId xmlns:a16="http://schemas.microsoft.com/office/drawing/2014/main" id="{D2EE2C1E-55AE-43A5-9FEE-1E6BB6015A25}"/>
              </a:ext>
            </a:extLst>
          </p:cNvPr>
          <p:cNvPicPr>
            <a:picLocks noChangeAspect="1"/>
          </p:cNvPicPr>
          <p:nvPr userDrawn="1"/>
        </p:nvPicPr>
        <p:blipFill>
          <a:blip r:embed="rId13"/>
          <a:stretch>
            <a:fillRect/>
          </a:stretch>
        </p:blipFill>
        <p:spPr>
          <a:xfrm>
            <a:off x="99174" y="92724"/>
            <a:ext cx="2413553" cy="517190"/>
          </a:xfrm>
          <a:prstGeom prst="rect">
            <a:avLst/>
          </a:prstGeom>
        </p:spPr>
      </p:pic>
      <p:pic>
        <p:nvPicPr>
          <p:cNvPr id="8" name="Immagine 7">
            <a:extLst>
              <a:ext uri="{FF2B5EF4-FFF2-40B4-BE49-F238E27FC236}">
                <a16:creationId xmlns:a16="http://schemas.microsoft.com/office/drawing/2014/main" id="{D25BFA0D-92DD-4D38-845F-7B1399F61EB1}"/>
              </a:ext>
            </a:extLst>
          </p:cNvPr>
          <p:cNvPicPr>
            <a:picLocks noChangeAspect="1"/>
          </p:cNvPicPr>
          <p:nvPr userDrawn="1"/>
        </p:nvPicPr>
        <p:blipFill>
          <a:blip r:embed="rId14"/>
          <a:stretch>
            <a:fillRect/>
          </a:stretch>
        </p:blipFill>
        <p:spPr>
          <a:xfrm>
            <a:off x="7535359" y="70540"/>
            <a:ext cx="1527180" cy="722438"/>
          </a:xfrm>
          <a:prstGeom prst="rect">
            <a:avLst/>
          </a:prstGeom>
        </p:spPr>
      </p:pic>
    </p:spTree>
    <p:extLst>
      <p:ext uri="{BB962C8B-B14F-4D97-AF65-F5344CB8AC3E}">
        <p14:creationId xmlns:p14="http://schemas.microsoft.com/office/powerpoint/2010/main" val="1305642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39750" rtl="0" eaLnBrk="1" latinLnBrk="0" hangingPunct="1">
        <a:lnSpc>
          <a:spcPct val="90000"/>
        </a:lnSpc>
        <a:spcBef>
          <a:spcPct val="0"/>
        </a:spcBef>
        <a:buNone/>
        <a:defRPr sz="2300" kern="1200">
          <a:solidFill>
            <a:schemeClr val="tx1"/>
          </a:solidFill>
          <a:latin typeface="+mj-lt"/>
          <a:ea typeface="+mj-ea"/>
          <a:cs typeface="+mj-cs"/>
        </a:defRPr>
      </a:lvl1pPr>
    </p:titleStyle>
    <p:bodyStyle>
      <a:lvl1pPr marL="0" indent="0" algn="l" defTabSz="739750" rtl="0" eaLnBrk="1" latinLnBrk="0" hangingPunct="1">
        <a:lnSpc>
          <a:spcPct val="90000"/>
        </a:lnSpc>
        <a:spcBef>
          <a:spcPts val="809"/>
        </a:spcBef>
        <a:buFontTx/>
        <a:buNone/>
        <a:defRPr sz="1900" kern="1200">
          <a:solidFill>
            <a:schemeClr val="tx1"/>
          </a:solidFill>
          <a:latin typeface="+mn-lt"/>
          <a:ea typeface="+mn-ea"/>
          <a:cs typeface="+mn-cs"/>
        </a:defRPr>
      </a:lvl1pPr>
      <a:lvl2pPr marL="554812" indent="-184937" algn="l" defTabSz="739750" rtl="0" eaLnBrk="1" latinLnBrk="0" hangingPunct="1">
        <a:lnSpc>
          <a:spcPct val="90000"/>
        </a:lnSpc>
        <a:spcBef>
          <a:spcPts val="405"/>
        </a:spcBef>
        <a:buFont typeface="Arial" panose="020B0604020202020204" pitchFamily="34" charset="0"/>
        <a:buChar char="•"/>
        <a:defRPr sz="1900" kern="1200">
          <a:solidFill>
            <a:schemeClr val="tx1"/>
          </a:solidFill>
          <a:latin typeface="+mn-lt"/>
          <a:ea typeface="+mn-ea"/>
          <a:cs typeface="+mn-cs"/>
        </a:defRPr>
      </a:lvl2pPr>
      <a:lvl3pPr marL="924687" indent="-184937" algn="l" defTabSz="739750" rtl="0" eaLnBrk="1" latinLnBrk="0" hangingPunct="1">
        <a:lnSpc>
          <a:spcPct val="90000"/>
        </a:lnSpc>
        <a:spcBef>
          <a:spcPts val="405"/>
        </a:spcBef>
        <a:buFont typeface="Arial" panose="020B0604020202020204" pitchFamily="34" charset="0"/>
        <a:buChar char="•"/>
        <a:defRPr sz="1600" kern="1200">
          <a:solidFill>
            <a:schemeClr val="tx1"/>
          </a:solidFill>
          <a:latin typeface="+mn-lt"/>
          <a:ea typeface="+mn-ea"/>
          <a:cs typeface="+mn-cs"/>
        </a:defRPr>
      </a:lvl3pPr>
      <a:lvl4pPr marL="1294562" indent="-184937" algn="l" defTabSz="739750" rtl="0" eaLnBrk="1" latinLnBrk="0" hangingPunct="1">
        <a:lnSpc>
          <a:spcPct val="90000"/>
        </a:lnSpc>
        <a:spcBef>
          <a:spcPts val="405"/>
        </a:spcBef>
        <a:buFont typeface="Arial" panose="020B0604020202020204" pitchFamily="34" charset="0"/>
        <a:buChar char="•"/>
        <a:defRPr sz="1500" kern="1200">
          <a:solidFill>
            <a:schemeClr val="tx1"/>
          </a:solidFill>
          <a:latin typeface="+mn-lt"/>
          <a:ea typeface="+mn-ea"/>
          <a:cs typeface="+mn-cs"/>
        </a:defRPr>
      </a:lvl4pPr>
      <a:lvl5pPr marL="1664437" indent="-184937" algn="l" defTabSz="739750" rtl="0" eaLnBrk="1" latinLnBrk="0" hangingPunct="1">
        <a:lnSpc>
          <a:spcPct val="90000"/>
        </a:lnSpc>
        <a:spcBef>
          <a:spcPts val="405"/>
        </a:spcBef>
        <a:buFont typeface="Arial" panose="020B0604020202020204" pitchFamily="34" charset="0"/>
        <a:buChar char="•"/>
        <a:defRPr sz="1500" kern="1200">
          <a:solidFill>
            <a:schemeClr val="tx1"/>
          </a:solidFill>
          <a:latin typeface="+mn-lt"/>
          <a:ea typeface="+mn-ea"/>
          <a:cs typeface="+mn-cs"/>
        </a:defRPr>
      </a:lvl5pPr>
      <a:lvl6pPr marL="2034311" indent="-184937" algn="l" defTabSz="739750" rtl="0" eaLnBrk="1" latinLnBrk="0" hangingPunct="1">
        <a:lnSpc>
          <a:spcPct val="90000"/>
        </a:lnSpc>
        <a:spcBef>
          <a:spcPts val="405"/>
        </a:spcBef>
        <a:buFont typeface="Arial" panose="020B0604020202020204" pitchFamily="34" charset="0"/>
        <a:buChar char="•"/>
        <a:defRPr sz="1500" kern="1200">
          <a:solidFill>
            <a:schemeClr val="tx1"/>
          </a:solidFill>
          <a:latin typeface="+mn-lt"/>
          <a:ea typeface="+mn-ea"/>
          <a:cs typeface="+mn-cs"/>
        </a:defRPr>
      </a:lvl6pPr>
      <a:lvl7pPr marL="2404186" indent="-184937" algn="l" defTabSz="739750" rtl="0" eaLnBrk="1" latinLnBrk="0" hangingPunct="1">
        <a:lnSpc>
          <a:spcPct val="90000"/>
        </a:lnSpc>
        <a:spcBef>
          <a:spcPts val="405"/>
        </a:spcBef>
        <a:buFont typeface="Arial" panose="020B0604020202020204" pitchFamily="34" charset="0"/>
        <a:buChar char="•"/>
        <a:defRPr sz="1500" kern="1200">
          <a:solidFill>
            <a:schemeClr val="tx1"/>
          </a:solidFill>
          <a:latin typeface="+mn-lt"/>
          <a:ea typeface="+mn-ea"/>
          <a:cs typeface="+mn-cs"/>
        </a:defRPr>
      </a:lvl7pPr>
      <a:lvl8pPr marL="2774061" indent="-184937" algn="l" defTabSz="739750" rtl="0" eaLnBrk="1" latinLnBrk="0" hangingPunct="1">
        <a:lnSpc>
          <a:spcPct val="90000"/>
        </a:lnSpc>
        <a:spcBef>
          <a:spcPts val="405"/>
        </a:spcBef>
        <a:buFont typeface="Arial" panose="020B0604020202020204" pitchFamily="34" charset="0"/>
        <a:buChar char="•"/>
        <a:defRPr sz="1500" kern="1200">
          <a:solidFill>
            <a:schemeClr val="tx1"/>
          </a:solidFill>
          <a:latin typeface="+mn-lt"/>
          <a:ea typeface="+mn-ea"/>
          <a:cs typeface="+mn-cs"/>
        </a:defRPr>
      </a:lvl8pPr>
      <a:lvl9pPr marL="3143936" indent="-184937" algn="l" defTabSz="739750" rtl="0" eaLnBrk="1" latinLnBrk="0" hangingPunct="1">
        <a:lnSpc>
          <a:spcPct val="90000"/>
        </a:lnSpc>
        <a:spcBef>
          <a:spcPts val="405"/>
        </a:spcBef>
        <a:buFont typeface="Arial" panose="020B0604020202020204" pitchFamily="34" charset="0"/>
        <a:buChar char="•"/>
        <a:defRPr sz="1500" kern="1200">
          <a:solidFill>
            <a:schemeClr val="tx1"/>
          </a:solidFill>
          <a:latin typeface="+mn-lt"/>
          <a:ea typeface="+mn-ea"/>
          <a:cs typeface="+mn-cs"/>
        </a:defRPr>
      </a:lvl9pPr>
    </p:bodyStyle>
    <p:otherStyle>
      <a:defPPr>
        <a:defRPr lang="it-IT"/>
      </a:defPPr>
      <a:lvl1pPr marL="0" algn="l" defTabSz="739750" rtl="0" eaLnBrk="1" latinLnBrk="0" hangingPunct="1">
        <a:defRPr sz="1500" kern="1200">
          <a:solidFill>
            <a:schemeClr val="tx1"/>
          </a:solidFill>
          <a:latin typeface="+mn-lt"/>
          <a:ea typeface="+mn-ea"/>
          <a:cs typeface="+mn-cs"/>
        </a:defRPr>
      </a:lvl1pPr>
      <a:lvl2pPr marL="369875" algn="l" defTabSz="739750" rtl="0" eaLnBrk="1" latinLnBrk="0" hangingPunct="1">
        <a:defRPr sz="1500" kern="1200">
          <a:solidFill>
            <a:schemeClr val="tx1"/>
          </a:solidFill>
          <a:latin typeface="+mn-lt"/>
          <a:ea typeface="+mn-ea"/>
          <a:cs typeface="+mn-cs"/>
        </a:defRPr>
      </a:lvl2pPr>
      <a:lvl3pPr marL="739750" algn="l" defTabSz="739750" rtl="0" eaLnBrk="1" latinLnBrk="0" hangingPunct="1">
        <a:defRPr sz="1500" kern="1200">
          <a:solidFill>
            <a:schemeClr val="tx1"/>
          </a:solidFill>
          <a:latin typeface="+mn-lt"/>
          <a:ea typeface="+mn-ea"/>
          <a:cs typeface="+mn-cs"/>
        </a:defRPr>
      </a:lvl3pPr>
      <a:lvl4pPr marL="1109624" algn="l" defTabSz="739750" rtl="0" eaLnBrk="1" latinLnBrk="0" hangingPunct="1">
        <a:defRPr sz="1500" kern="1200">
          <a:solidFill>
            <a:schemeClr val="tx1"/>
          </a:solidFill>
          <a:latin typeface="+mn-lt"/>
          <a:ea typeface="+mn-ea"/>
          <a:cs typeface="+mn-cs"/>
        </a:defRPr>
      </a:lvl4pPr>
      <a:lvl5pPr marL="1479499" algn="l" defTabSz="739750" rtl="0" eaLnBrk="1" latinLnBrk="0" hangingPunct="1">
        <a:defRPr sz="1500" kern="1200">
          <a:solidFill>
            <a:schemeClr val="tx1"/>
          </a:solidFill>
          <a:latin typeface="+mn-lt"/>
          <a:ea typeface="+mn-ea"/>
          <a:cs typeface="+mn-cs"/>
        </a:defRPr>
      </a:lvl5pPr>
      <a:lvl6pPr marL="1849374" algn="l" defTabSz="739750" rtl="0" eaLnBrk="1" latinLnBrk="0" hangingPunct="1">
        <a:defRPr sz="1500" kern="1200">
          <a:solidFill>
            <a:schemeClr val="tx1"/>
          </a:solidFill>
          <a:latin typeface="+mn-lt"/>
          <a:ea typeface="+mn-ea"/>
          <a:cs typeface="+mn-cs"/>
        </a:defRPr>
      </a:lvl6pPr>
      <a:lvl7pPr marL="2219249" algn="l" defTabSz="739750" rtl="0" eaLnBrk="1" latinLnBrk="0" hangingPunct="1">
        <a:defRPr sz="1500" kern="1200">
          <a:solidFill>
            <a:schemeClr val="tx1"/>
          </a:solidFill>
          <a:latin typeface="+mn-lt"/>
          <a:ea typeface="+mn-ea"/>
          <a:cs typeface="+mn-cs"/>
        </a:defRPr>
      </a:lvl7pPr>
      <a:lvl8pPr marL="2589124" algn="l" defTabSz="739750" rtl="0" eaLnBrk="1" latinLnBrk="0" hangingPunct="1">
        <a:defRPr sz="1500" kern="1200">
          <a:solidFill>
            <a:schemeClr val="tx1"/>
          </a:solidFill>
          <a:latin typeface="+mn-lt"/>
          <a:ea typeface="+mn-ea"/>
          <a:cs typeface="+mn-cs"/>
        </a:defRPr>
      </a:lvl8pPr>
      <a:lvl9pPr marL="2958998" algn="l" defTabSz="73975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103356D-57D0-AC4F-8289-6601E570CB21}"/>
              </a:ext>
            </a:extLst>
          </p:cNvPr>
          <p:cNvSpPr/>
          <p:nvPr/>
        </p:nvSpPr>
        <p:spPr>
          <a:xfrm>
            <a:off x="755576" y="1416715"/>
            <a:ext cx="7488832" cy="2739211"/>
          </a:xfrm>
          <a:prstGeom prst="rect">
            <a:avLst/>
          </a:prstGeom>
        </p:spPr>
        <p:txBody>
          <a:bodyPr wrap="square">
            <a:spAutoFit/>
          </a:bodyPr>
          <a:lstStyle/>
          <a:p>
            <a:pPr algn="ctr"/>
            <a:r>
              <a:rPr lang="it-IT" sz="2400" b="1" dirty="0"/>
              <a:t>Reati di violazione della normativa antinfortunistica e l’emergenza sanitaria: i protocolli COVID 19</a:t>
            </a:r>
          </a:p>
          <a:p>
            <a:endParaRPr lang="it-IT" dirty="0"/>
          </a:p>
          <a:p>
            <a:endParaRPr lang="it-IT" dirty="0"/>
          </a:p>
          <a:p>
            <a:endParaRPr lang="it-IT" dirty="0"/>
          </a:p>
          <a:p>
            <a:pPr algn="ctr"/>
            <a:r>
              <a:rPr lang="it-IT" sz="1400" dirty="0"/>
              <a:t>Ordine dei Dottori Commercialisti e degli Esperti Contabili di Roma</a:t>
            </a:r>
          </a:p>
          <a:p>
            <a:pPr algn="ctr"/>
            <a:r>
              <a:rPr lang="it-IT" sz="1400" dirty="0"/>
              <a:t>Commissione di diritto penale dell’economia</a:t>
            </a:r>
          </a:p>
          <a:p>
            <a:pPr algn="ctr"/>
            <a:endParaRPr lang="it-IT" sz="1400" dirty="0"/>
          </a:p>
          <a:p>
            <a:pPr algn="ctr"/>
            <a:r>
              <a:rPr lang="it-IT" sz="1400" dirty="0"/>
              <a:t>I reati del decreto 231 – approfondimenti: reati di violazione della normativa antinfortunistica ed emergenza sanitaria, reati di violazione della normativa ambientale</a:t>
            </a:r>
          </a:p>
        </p:txBody>
      </p:sp>
      <p:sp>
        <p:nvSpPr>
          <p:cNvPr id="3" name="CasellaDiTesto 2">
            <a:extLst>
              <a:ext uri="{FF2B5EF4-FFF2-40B4-BE49-F238E27FC236}">
                <a16:creationId xmlns:a16="http://schemas.microsoft.com/office/drawing/2014/main" id="{FED6CF35-CDF9-3348-BA4D-D8039BDD6A75}"/>
              </a:ext>
            </a:extLst>
          </p:cNvPr>
          <p:cNvSpPr txBox="1"/>
          <p:nvPr/>
        </p:nvSpPr>
        <p:spPr>
          <a:xfrm>
            <a:off x="323528" y="4789190"/>
            <a:ext cx="2170787" cy="230832"/>
          </a:xfrm>
          <a:prstGeom prst="rect">
            <a:avLst/>
          </a:prstGeom>
          <a:noFill/>
        </p:spPr>
        <p:txBody>
          <a:bodyPr wrap="none" rtlCol="0">
            <a:spAutoFit/>
          </a:bodyPr>
          <a:lstStyle/>
          <a:p>
            <a:r>
              <a:rPr lang="it-IT" sz="900" dirty="0"/>
              <a:t>22 settembre 2021, Avv. Marco </a:t>
            </a:r>
            <a:r>
              <a:rPr lang="it-IT" sz="900" dirty="0" err="1"/>
              <a:t>Tonellotto</a:t>
            </a:r>
            <a:endParaRPr lang="it-IT" sz="900" dirty="0"/>
          </a:p>
        </p:txBody>
      </p:sp>
    </p:spTree>
    <p:extLst>
      <p:ext uri="{BB962C8B-B14F-4D97-AF65-F5344CB8AC3E}">
        <p14:creationId xmlns:p14="http://schemas.microsoft.com/office/powerpoint/2010/main" val="2675303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581970"/>
            <a:ext cx="4960307" cy="475567"/>
          </a:xfrm>
        </p:spPr>
        <p:txBody>
          <a:bodyPr>
            <a:normAutofit/>
          </a:bodyPr>
          <a:lstStyle/>
          <a:p>
            <a:r>
              <a:rPr lang="it-IT" sz="2100" dirty="0"/>
              <a:t>Il rischio da contagio</a:t>
            </a:r>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827584" y="1116842"/>
            <a:ext cx="7488832" cy="3444687"/>
          </a:xfrm>
        </p:spPr>
        <p:txBody>
          <a:bodyPr>
            <a:normAutofit fontScale="25000" lnSpcReduction="20000"/>
          </a:bodyPr>
          <a:lstStyle/>
          <a:p>
            <a:pPr algn="just">
              <a:lnSpc>
                <a:spcPct val="120000"/>
              </a:lnSpc>
              <a:buSzPct val="100000"/>
              <a:buFont typeface="Arial" panose="020B0604020202020204" pitchFamily="34" charset="0"/>
              <a:buChar char="•"/>
              <a:defRPr/>
            </a:pPr>
            <a:r>
              <a:rPr lang="it-IT" altLang="ja-JP" sz="4800" dirty="0">
                <a:ea typeface="ＭＳ Ｐゴシック" panose="020B0600070205080204" pitchFamily="34" charset="-128"/>
                <a:cs typeface="Arial" panose="020B0604020202020204" pitchFamily="34" charset="0"/>
              </a:rPr>
              <a:t> Alla </a:t>
            </a:r>
            <a:r>
              <a:rPr lang="it-IT" altLang="ja-JP" sz="4800" b="1" dirty="0">
                <a:ea typeface="ＭＳ Ｐゴシック" panose="020B0600070205080204" pitchFamily="34" charset="-128"/>
                <a:cs typeface="Arial" panose="020B0604020202020204" pitchFamily="34" charset="0"/>
              </a:rPr>
              <a:t>specificità</a:t>
            </a:r>
            <a:r>
              <a:rPr lang="it-IT" altLang="ja-JP" sz="4800" dirty="0">
                <a:ea typeface="ＭＳ Ｐゴシック" panose="020B0600070205080204" pitchFamily="34" charset="-128"/>
                <a:cs typeface="Arial" panose="020B0604020202020204" pitchFamily="34" charset="0"/>
              </a:rPr>
              <a:t> delle prescrizioni dei protocolli si associa il </a:t>
            </a:r>
            <a:r>
              <a:rPr lang="it-IT" altLang="ja-JP" sz="4800" b="1" dirty="0">
                <a:ea typeface="ＭＳ Ｐゴシック" panose="020B0600070205080204" pitchFamily="34" charset="-128"/>
                <a:cs typeface="Arial" panose="020B0604020202020204" pitchFamily="34" charset="0"/>
              </a:rPr>
              <a:t>profilo dinamico </a:t>
            </a:r>
            <a:r>
              <a:rPr lang="it-IT" altLang="ja-JP" sz="4800" dirty="0">
                <a:ea typeface="ＭＳ Ｐゴシック" panose="020B0600070205080204" pitchFamily="34" charset="-128"/>
                <a:cs typeface="Arial" panose="020B0604020202020204" pitchFamily="34" charset="0"/>
              </a:rPr>
              <a:t>della loro applicazione: gli stessi </a:t>
            </a:r>
            <a:r>
              <a:rPr lang="it-IT" altLang="ja-JP" sz="4800" u="sng" dirty="0">
                <a:ea typeface="ＭＳ Ｐゴシック" panose="020B0600070205080204" pitchFamily="34" charset="-128"/>
                <a:cs typeface="Arial" panose="020B0604020202020204" pitchFamily="34" charset="0"/>
              </a:rPr>
              <a:t>sono dotati di un meccanismo di monitoraggio dell’applicazione delle misure previste ed anche di adeguamento affidato alle stesse parti stipulanti oppure ad appositi organismi aziendali specializzati di cui viene prevista la costituzione e che si affiancano a quelli ai quali è, in via ordinaria, affidato il presidio della sicurezza nei luoghi di lavoro </a:t>
            </a:r>
            <a:r>
              <a:rPr lang="it-IT" altLang="ja-JP" sz="4800" dirty="0">
                <a:ea typeface="ＭＳ Ｐゴシック" panose="020B0600070205080204" pitchFamily="34" charset="-128"/>
                <a:cs typeface="Arial" panose="020B0604020202020204" pitchFamily="34" charset="0"/>
              </a:rPr>
              <a:t>(c.d. </a:t>
            </a:r>
            <a:r>
              <a:rPr lang="it-IT" altLang="ja-JP" sz="4800" b="1" dirty="0">
                <a:ea typeface="ＭＳ Ｐゴシック" panose="020B0600070205080204" pitchFamily="34" charset="-128"/>
                <a:cs typeface="Arial" panose="020B0604020202020204" pitchFamily="34" charset="0"/>
              </a:rPr>
              <a:t>comitato per l’applicazione e la verifica delle regole contenute nel protocollo</a:t>
            </a:r>
            <a:r>
              <a:rPr lang="it-IT" altLang="ja-JP" sz="4800" dirty="0">
                <a:ea typeface="ＭＳ Ｐゴシック" panose="020B0600070205080204" pitchFamily="34" charset="-128"/>
                <a:cs typeface="Arial" panose="020B0604020202020204" pitchFamily="34" charset="0"/>
              </a:rPr>
              <a:t> di regolamentazione con la partecipazione delle rappresentanze sindacali aziendali e del RLS)</a:t>
            </a:r>
          </a:p>
          <a:p>
            <a:pPr algn="just">
              <a:lnSpc>
                <a:spcPct val="120000"/>
              </a:lnSpc>
              <a:buSzPct val="100000"/>
              <a:buFont typeface="Arial" panose="020B0604020202020204" pitchFamily="34" charset="0"/>
              <a:buChar char="•"/>
              <a:defRPr/>
            </a:pPr>
            <a:r>
              <a:rPr lang="it-IT" altLang="ja-JP" sz="4800" u="sng" dirty="0">
                <a:ea typeface="ＭＳ Ｐゴシック" panose="020B0600070205080204" pitchFamily="34" charset="-128"/>
                <a:cs typeface="Arial" panose="020B0604020202020204" pitchFamily="34" charset="0"/>
              </a:rPr>
              <a:t> Implicazioni ulteriori dell’applicazione dei protocolli</a:t>
            </a:r>
            <a:r>
              <a:rPr lang="it-IT" altLang="ja-JP" sz="4800" dirty="0">
                <a:ea typeface="ＭＳ Ｐゴシック" panose="020B0600070205080204" pitchFamily="34" charset="-128"/>
                <a:cs typeface="Arial" panose="020B0604020202020204" pitchFamily="34" charset="0"/>
              </a:rPr>
              <a:t>: </a:t>
            </a:r>
          </a:p>
          <a:p>
            <a:pPr algn="just">
              <a:lnSpc>
                <a:spcPct val="120000"/>
              </a:lnSpc>
              <a:buSzPct val="100000"/>
              <a:buFont typeface="Arial" panose="020B0604020202020204" pitchFamily="34" charset="0"/>
              <a:buChar char="•"/>
              <a:defRPr/>
            </a:pPr>
            <a:endParaRPr lang="it-IT" altLang="ja-JP" sz="4800" dirty="0">
              <a:ea typeface="ＭＳ Ｐゴシック" panose="020B0600070205080204" pitchFamily="34" charset="-128"/>
              <a:cs typeface="Arial" panose="020B0604020202020204" pitchFamily="34" charset="0"/>
            </a:endParaRPr>
          </a:p>
          <a:p>
            <a:pPr marL="941375" lvl="1" indent="-571500" algn="just">
              <a:lnSpc>
                <a:spcPct val="120000"/>
              </a:lnSpc>
              <a:buSzPct val="100000"/>
              <a:buFont typeface="Wingdings" pitchFamily="2" charset="2"/>
              <a:buChar char="Ø"/>
              <a:defRPr/>
            </a:pPr>
            <a:r>
              <a:rPr lang="it-IT" altLang="ja-JP" sz="4800" dirty="0">
                <a:ea typeface="ＭＳ Ｐゴシック" panose="020B0600070205080204" pitchFamily="34" charset="-128"/>
                <a:cs typeface="Arial" panose="020B0604020202020204" pitchFamily="34" charset="0"/>
              </a:rPr>
              <a:t>la loro applicazione può determinare la </a:t>
            </a:r>
            <a:r>
              <a:rPr lang="it-IT" altLang="ja-JP" sz="4800" b="1" dirty="0">
                <a:ea typeface="ＭＳ Ｐゴシック" panose="020B0600070205080204" pitchFamily="34" charset="-128"/>
                <a:cs typeface="Arial" panose="020B0604020202020204" pitchFamily="34" charset="0"/>
              </a:rPr>
              <a:t>nascita di rischi nuovi</a:t>
            </a:r>
            <a:r>
              <a:rPr lang="it-IT" altLang="ja-JP" sz="4800" dirty="0">
                <a:ea typeface="ＭＳ Ｐゴシック" panose="020B0600070205080204" pitchFamily="34" charset="-128"/>
                <a:cs typeface="Arial" panose="020B0604020202020204" pitchFamily="34" charset="0"/>
              </a:rPr>
              <a:t>, che vanno valutati (per esempio quelli da riorganizzazione, trasformazioni logistiche, rimodulazioni degli orari di lavoro, </a:t>
            </a:r>
            <a:r>
              <a:rPr lang="it-IT" altLang="ja-JP" sz="4800" dirty="0" err="1">
                <a:ea typeface="ＭＳ Ｐゴシック" panose="020B0600070205080204" pitchFamily="34" charset="-128"/>
                <a:cs typeface="Arial" panose="020B0604020202020204" pitchFamily="34" charset="0"/>
              </a:rPr>
              <a:t>ecc</a:t>
            </a:r>
            <a:r>
              <a:rPr lang="it-IT" altLang="ja-JP" sz="4800" dirty="0">
                <a:ea typeface="ＭＳ Ｐゴシック" panose="020B0600070205080204" pitchFamily="34" charset="-128"/>
                <a:cs typeface="Arial" panose="020B0604020202020204" pitchFamily="34" charset="0"/>
              </a:rPr>
              <a:t>).</a:t>
            </a:r>
          </a:p>
          <a:p>
            <a:pPr marL="941375" lvl="1" indent="-571500" algn="just">
              <a:lnSpc>
                <a:spcPct val="120000"/>
              </a:lnSpc>
              <a:buSzPct val="100000"/>
              <a:buFont typeface="Wingdings" pitchFamily="2" charset="2"/>
              <a:buChar char="Ø"/>
              <a:defRPr/>
            </a:pPr>
            <a:r>
              <a:rPr lang="it-IT" altLang="ja-JP" sz="4800" b="1" dirty="0">
                <a:ea typeface="ＭＳ Ｐゴシック" panose="020B0600070205080204" pitchFamily="34" charset="-128"/>
                <a:cs typeface="Arial" panose="020B0604020202020204" pitchFamily="34" charset="0"/>
              </a:rPr>
              <a:t>Il dovere di informazione e formazione </a:t>
            </a:r>
            <a:r>
              <a:rPr lang="it-IT" altLang="ja-JP" sz="4800" dirty="0">
                <a:ea typeface="ＭＳ Ｐゴシック" panose="020B0600070205080204" pitchFamily="34" charset="-128"/>
                <a:cs typeface="Arial" panose="020B0604020202020204" pitchFamily="34" charset="0"/>
              </a:rPr>
              <a:t>(artt. 36 e 37 del d.lgs. 81/2008) in ordine all’applicazione dei protocolli: deve quindi riguardare tanto il </a:t>
            </a:r>
            <a:r>
              <a:rPr lang="it-IT" altLang="ja-JP" sz="4800" u="sng" dirty="0">
                <a:ea typeface="ＭＳ Ｐゴシック" panose="020B0600070205080204" pitchFamily="34" charset="-128"/>
                <a:cs typeface="Arial" panose="020B0604020202020204" pitchFamily="34" charset="0"/>
              </a:rPr>
              <a:t>momento del rischio lavorativo rappresentato dal possibile contagio</a:t>
            </a:r>
            <a:r>
              <a:rPr lang="it-IT" altLang="ja-JP" sz="4800" dirty="0">
                <a:ea typeface="ＭＳ Ｐゴシック" panose="020B0600070205080204" pitchFamily="34" charset="-128"/>
                <a:cs typeface="Arial" panose="020B0604020202020204" pitchFamily="34" charset="0"/>
              </a:rPr>
              <a:t> conseguente ai contatti sviluppabili nel luogo di lavoro, quanto </a:t>
            </a:r>
            <a:r>
              <a:rPr lang="it-IT" altLang="ja-JP" sz="4800" u="sng" dirty="0">
                <a:ea typeface="ＭＳ Ｐゴシック" panose="020B0600070205080204" pitchFamily="34" charset="-128"/>
                <a:cs typeface="Arial" panose="020B0604020202020204" pitchFamily="34" charset="0"/>
              </a:rPr>
              <a:t>le misure atte a contenere la possibilità del contagio</a:t>
            </a:r>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561B5B36-9A7C-DF42-AC06-37801E4C2F47}"/>
              </a:ext>
            </a:extLst>
          </p:cNvPr>
          <p:cNvSpPr>
            <a:spLocks noGrp="1"/>
          </p:cNvSpPr>
          <p:nvPr>
            <p:ph type="ftr" sz="quarter" idx="11"/>
          </p:nvPr>
        </p:nvSpPr>
        <p:spPr/>
        <p:txBody>
          <a:bodyPr/>
          <a:lstStyle/>
          <a:p>
            <a:r>
              <a:rPr lang="it-IT" dirty="0"/>
              <a:t>10</a:t>
            </a:r>
          </a:p>
        </p:txBody>
      </p:sp>
    </p:spTree>
    <p:extLst>
      <p:ext uri="{BB962C8B-B14F-4D97-AF65-F5344CB8AC3E}">
        <p14:creationId xmlns:p14="http://schemas.microsoft.com/office/powerpoint/2010/main" val="3452614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904875" y="717097"/>
            <a:ext cx="7648575" cy="918549"/>
          </a:xfrm>
        </p:spPr>
        <p:txBody>
          <a:bodyPr>
            <a:normAutofit fontScale="90000"/>
          </a:bodyPr>
          <a:lstStyle/>
          <a:p>
            <a:r>
              <a:rPr lang="it-IT" sz="2100" dirty="0"/>
              <a:t>I protocolli COVID 19 e l’adempimento dell’obbligo di sicurezza</a:t>
            </a:r>
            <a:br>
              <a:rPr lang="it-IT" sz="2100" dirty="0"/>
            </a:br>
            <a:r>
              <a:rPr lang="it-IT" sz="2100" dirty="0"/>
              <a:t>ex art. 2087 c.c.</a:t>
            </a:r>
            <a:br>
              <a:rPr lang="it-IT" sz="2100" dirty="0"/>
            </a:br>
            <a:endParaRPr lang="it-IT" sz="21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597141"/>
            <a:ext cx="6858000" cy="2774809"/>
          </a:xfrm>
        </p:spPr>
        <p:txBody>
          <a:bodyPr>
            <a:normAutofit fontScale="55000" lnSpcReduction="20000"/>
          </a:bodyPr>
          <a:lstStyle/>
          <a:p>
            <a:pPr algn="just">
              <a:lnSpc>
                <a:spcPct val="120000"/>
              </a:lnSpc>
              <a:buSzPct val="100000"/>
              <a:buFont typeface="Arial" panose="020B0604020202020204" pitchFamily="34" charset="0"/>
              <a:buChar char="•"/>
              <a:defRPr/>
            </a:pPr>
            <a:r>
              <a:rPr lang="it-IT" altLang="ja-JP" sz="2400" dirty="0">
                <a:ea typeface="ＭＳ Ｐゴシック" panose="020B0600070205080204" pitchFamily="34" charset="-128"/>
                <a:cs typeface="Arial" panose="020B0604020202020204" pitchFamily="34" charset="0"/>
              </a:rPr>
              <a:t>L’art. 29-</a:t>
            </a:r>
            <a:r>
              <a:rPr lang="it-IT" altLang="ja-JP" sz="2400" i="1" dirty="0">
                <a:ea typeface="ＭＳ Ｐゴシック" panose="020B0600070205080204" pitchFamily="34" charset="-128"/>
                <a:cs typeface="Arial" panose="020B0604020202020204" pitchFamily="34" charset="0"/>
              </a:rPr>
              <a:t>bis</a:t>
            </a:r>
            <a:r>
              <a:rPr lang="it-IT" altLang="ja-JP" sz="2400" dirty="0">
                <a:ea typeface="ＭＳ Ｐゴシック" panose="020B0600070205080204" pitchFamily="34" charset="-128"/>
                <a:cs typeface="Arial" panose="020B0604020202020204" pitchFamily="34" charset="0"/>
              </a:rPr>
              <a:t> della L. 40/2020 specifica che </a:t>
            </a:r>
            <a:r>
              <a:rPr lang="it-IT" altLang="ja-JP" sz="2400" b="1" dirty="0">
                <a:ea typeface="ＭＳ Ｐゴシック" panose="020B0600070205080204" pitchFamily="34" charset="-128"/>
                <a:cs typeface="Arial" panose="020B0604020202020204" pitchFamily="34" charset="0"/>
              </a:rPr>
              <a:t>l’applicazione delle prescrizioni contenute nei protocolli anti-contagio</a:t>
            </a:r>
            <a:r>
              <a:rPr lang="it-IT" altLang="ja-JP" sz="2400" dirty="0">
                <a:ea typeface="ＭＳ Ｐゴシック" panose="020B0600070205080204" pitchFamily="34" charset="-128"/>
                <a:cs typeface="Arial" panose="020B0604020202020204" pitchFamily="34" charset="0"/>
              </a:rPr>
              <a:t> nonché l’adozione e il </a:t>
            </a:r>
            <a:r>
              <a:rPr lang="it-IT" altLang="ja-JP" sz="2400" b="1" dirty="0">
                <a:ea typeface="ＭＳ Ｐゴシック" panose="020B0600070205080204" pitchFamily="34" charset="-128"/>
                <a:cs typeface="Arial" panose="020B0604020202020204" pitchFamily="34" charset="0"/>
              </a:rPr>
              <a:t>mantenimento delle altre misure di sicurezza previste dal legislatore dell’emergenza</a:t>
            </a:r>
            <a:r>
              <a:rPr lang="it-IT" altLang="ja-JP" sz="2400" dirty="0">
                <a:ea typeface="ＭＳ Ｐゴシック" panose="020B0600070205080204" pitchFamily="34" charset="-128"/>
                <a:cs typeface="Arial" panose="020B0604020202020204" pitchFamily="34" charset="0"/>
              </a:rPr>
              <a:t> da parte dei datori di lavoro privati e pubblici </a:t>
            </a:r>
            <a:r>
              <a:rPr lang="it-IT" altLang="ja-JP" sz="2400" u="sng" dirty="0">
                <a:ea typeface="ＭＳ Ｐゴシック" panose="020B0600070205080204" pitchFamily="34" charset="-128"/>
                <a:cs typeface="Arial" panose="020B0604020202020204" pitchFamily="34" charset="0"/>
              </a:rPr>
              <a:t>assicura il pieno adempimento dell’obbligo previsto dall’art. 2087 c.c.</a:t>
            </a:r>
          </a:p>
          <a:p>
            <a:pPr algn="just">
              <a:lnSpc>
                <a:spcPct val="120000"/>
              </a:lnSpc>
              <a:buSzPct val="100000"/>
              <a:buFont typeface="Arial" panose="020B0604020202020204" pitchFamily="34" charset="0"/>
              <a:buChar char="•"/>
              <a:defRPr/>
            </a:pPr>
            <a:r>
              <a:rPr lang="it-IT" altLang="ja-JP" sz="2400" dirty="0">
                <a:ea typeface="ＭＳ Ｐゴシック" panose="020B0600070205080204" pitchFamily="34" charset="-128"/>
                <a:cs typeface="Arial" panose="020B0604020202020204" pitchFamily="34" charset="0"/>
              </a:rPr>
              <a:t>La </a:t>
            </a:r>
            <a:r>
              <a:rPr lang="it-IT" altLang="ja-JP" sz="2400" i="1" dirty="0">
                <a:ea typeface="ＭＳ Ｐゴシック" panose="020B0600070205080204" pitchFamily="34" charset="-128"/>
                <a:cs typeface="Arial" panose="020B0604020202020204" pitchFamily="34" charset="0"/>
              </a:rPr>
              <a:t>ratio</a:t>
            </a:r>
            <a:r>
              <a:rPr lang="it-IT" altLang="ja-JP" sz="2400" dirty="0">
                <a:ea typeface="ＭＳ Ｐゴシック" panose="020B0600070205080204" pitchFamily="34" charset="-128"/>
                <a:cs typeface="Arial" panose="020B0604020202020204" pitchFamily="34" charset="0"/>
              </a:rPr>
              <a:t> dell’introduzione di questa norma è da rinvenire nel principio di certezza del diritto a cui deve tendere il nostro ordinamento: l’art. 2087 </a:t>
            </a:r>
            <a:r>
              <a:rPr lang="it-IT" altLang="ja-JP" sz="2400" dirty="0" err="1">
                <a:ea typeface="ＭＳ Ｐゴシック" panose="020B0600070205080204" pitchFamily="34" charset="-128"/>
                <a:cs typeface="Arial" panose="020B0604020202020204" pitchFamily="34" charset="0"/>
              </a:rPr>
              <a:t>c.c</a:t>
            </a:r>
            <a:r>
              <a:rPr lang="it-IT" altLang="ja-JP" sz="2400" dirty="0">
                <a:ea typeface="ＭＳ Ｐゴシック" panose="020B0600070205080204" pitchFamily="34" charset="-128"/>
                <a:cs typeface="Arial" panose="020B0604020202020204" pitchFamily="34" charset="0"/>
              </a:rPr>
              <a:t>  è infatti norma elastica a schema aperto, e quindi a fronte di un rischio di natura pandemica, e solo in via mediata indiretta professionale, se ne imponeva una più precisa perimetrazione, funzionale a definire il cd rischio consentito</a:t>
            </a:r>
          </a:p>
          <a:p>
            <a:pPr algn="just">
              <a:lnSpc>
                <a:spcPct val="120000"/>
              </a:lnSpc>
              <a:buSzPct val="100000"/>
              <a:buFont typeface="Arial" panose="020B0604020202020204" pitchFamily="34" charset="0"/>
              <a:buChar char="•"/>
              <a:defRPr/>
            </a:pPr>
            <a:r>
              <a:rPr lang="it-IT" altLang="ja-JP" sz="2400" dirty="0">
                <a:ea typeface="ＭＳ Ｐゴシック" panose="020B0600070205080204" pitchFamily="34" charset="-128"/>
                <a:cs typeface="Arial" panose="020B0604020202020204" pitchFamily="34" charset="0"/>
              </a:rPr>
              <a:t>Questa interpretazione appare condivisibile anche alla luce delle disposizioni contenute nell’art. 1 della L. 74/2020 che così recita: «</a:t>
            </a:r>
            <a:r>
              <a:rPr lang="it-IT" altLang="ja-JP" sz="2400" i="1" dirty="0">
                <a:ea typeface="ＭＳ Ｐゴシック" panose="020B0600070205080204" pitchFamily="34" charset="-128"/>
                <a:cs typeface="Arial" panose="020B0604020202020204" pitchFamily="34" charset="0"/>
              </a:rPr>
              <a:t>il mancato adempimento dei protocolli o delle linee guida, regionali, o in assenza, nazionali, di cui al comma 14 che non assicuri adeguati livelli di protezione determina la sospensione dell’attività fino al ripristino delle condizioni di sicurezza</a:t>
            </a:r>
            <a:r>
              <a:rPr lang="it-IT" altLang="ja-JP" sz="2400" dirty="0">
                <a:ea typeface="ＭＳ Ｐゴシック" panose="020B0600070205080204" pitchFamily="34" charset="-128"/>
                <a:cs typeface="Arial" panose="020B0604020202020204" pitchFamily="34" charset="0"/>
              </a:rPr>
              <a:t>»</a:t>
            </a:r>
          </a:p>
          <a:p>
            <a:pPr algn="just">
              <a:lnSpc>
                <a:spcPct val="120000"/>
              </a:lnSpc>
              <a:buSzPct val="100000"/>
              <a:defRPr/>
            </a:pPr>
            <a:endParaRPr lang="it-IT" altLang="ja-JP" sz="2200" dirty="0">
              <a:ea typeface="ＭＳ Ｐゴシック" panose="020B0600070205080204" pitchFamily="34" charset="-128"/>
              <a:cs typeface="Arial" panose="020B0604020202020204" pitchFamily="34" charset="0"/>
            </a:endParaRPr>
          </a:p>
          <a:p>
            <a:pPr algn="just"/>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A62CCC25-3183-804C-BA36-9AA57D1E79FD}"/>
              </a:ext>
            </a:extLst>
          </p:cNvPr>
          <p:cNvSpPr>
            <a:spLocks noGrp="1"/>
          </p:cNvSpPr>
          <p:nvPr>
            <p:ph type="ftr" sz="quarter" idx="11"/>
          </p:nvPr>
        </p:nvSpPr>
        <p:spPr/>
        <p:txBody>
          <a:bodyPr/>
          <a:lstStyle/>
          <a:p>
            <a:r>
              <a:rPr lang="it-IT" dirty="0"/>
              <a:t>11</a:t>
            </a:r>
          </a:p>
        </p:txBody>
      </p:sp>
    </p:spTree>
    <p:extLst>
      <p:ext uri="{BB962C8B-B14F-4D97-AF65-F5344CB8AC3E}">
        <p14:creationId xmlns:p14="http://schemas.microsoft.com/office/powerpoint/2010/main" val="1418192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904875" y="857645"/>
            <a:ext cx="7648575" cy="705993"/>
          </a:xfrm>
        </p:spPr>
        <p:txBody>
          <a:bodyPr>
            <a:normAutofit fontScale="90000"/>
          </a:bodyPr>
          <a:lstStyle/>
          <a:p>
            <a:r>
              <a:rPr lang="it-IT" sz="2100" dirty="0"/>
              <a:t>I protocolli COVID 19 e l’adempimento dell’obbligo di sicurezza</a:t>
            </a:r>
            <a:br>
              <a:rPr lang="it-IT" sz="2100" dirty="0"/>
            </a:br>
            <a:r>
              <a:rPr lang="it-IT" sz="2100" dirty="0"/>
              <a:t>ex art. 2087 c.c.</a:t>
            </a:r>
            <a:br>
              <a:rPr lang="it-IT" sz="2100" dirty="0"/>
            </a:br>
            <a:endParaRPr lang="it-IT" sz="21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525133"/>
            <a:ext cx="6858000" cy="2918825"/>
          </a:xfrm>
        </p:spPr>
        <p:txBody>
          <a:bodyPr>
            <a:normAutofit fontScale="92500" lnSpcReduction="20000"/>
          </a:bodyPr>
          <a:lstStyle/>
          <a:p>
            <a:pPr algn="just">
              <a:lnSpc>
                <a:spcPct val="120000"/>
              </a:lnSpc>
              <a:buSzPct val="100000"/>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La norma dimostra che </a:t>
            </a:r>
            <a:r>
              <a:rPr lang="it-IT" altLang="ja-JP" b="1" dirty="0">
                <a:ea typeface="ＭＳ Ｐゴシック" panose="020B0600070205080204" pitchFamily="34" charset="-128"/>
                <a:cs typeface="Arial" panose="020B0604020202020204" pitchFamily="34" charset="0"/>
              </a:rPr>
              <a:t>le «</a:t>
            </a:r>
            <a:r>
              <a:rPr lang="it-IT" altLang="ja-JP" b="1" i="1" dirty="0">
                <a:ea typeface="ＭＳ Ｐゴシック" panose="020B0600070205080204" pitchFamily="34" charset="-128"/>
                <a:cs typeface="Arial" panose="020B0604020202020204" pitchFamily="34" charset="0"/>
              </a:rPr>
              <a:t>prescrizioni</a:t>
            </a:r>
            <a:r>
              <a:rPr lang="it-IT" altLang="ja-JP" b="1" dirty="0">
                <a:ea typeface="ＭＳ Ｐゴシック" panose="020B0600070205080204" pitchFamily="34" charset="-128"/>
                <a:cs typeface="Arial" panose="020B0604020202020204" pitchFamily="34" charset="0"/>
              </a:rPr>
              <a:t>» contenute nei protocolli costituiscono </a:t>
            </a:r>
            <a:r>
              <a:rPr lang="it-IT" altLang="ja-JP" dirty="0">
                <a:ea typeface="ＭＳ Ｐゴシック" panose="020B0600070205080204" pitchFamily="34" charset="-128"/>
                <a:cs typeface="Arial" panose="020B0604020202020204" pitchFamily="34" charset="0"/>
              </a:rPr>
              <a:t>(non una delle, ma) </a:t>
            </a:r>
            <a:r>
              <a:rPr lang="it-IT" altLang="ja-JP" b="1" dirty="0">
                <a:ea typeface="ＭＳ Ｐゴシック" panose="020B0600070205080204" pitchFamily="34" charset="-128"/>
                <a:cs typeface="Arial" panose="020B0604020202020204" pitchFamily="34" charset="0"/>
              </a:rPr>
              <a:t>la sola condizione legale di prevenzione per lo svolgimento del lavoro in azienda </a:t>
            </a:r>
            <a:r>
              <a:rPr lang="it-IT" altLang="ja-JP" dirty="0">
                <a:ea typeface="ＭＳ Ｐゴシック" panose="020B0600070205080204" pitchFamily="34" charset="-128"/>
                <a:cs typeface="Arial" panose="020B0604020202020204" pitchFamily="34" charset="0"/>
              </a:rPr>
              <a:t>che, certamente, il legislatore non avrebbe potuto consentire se fossero state necessarie ulteriori precauzioni per rendere </a:t>
            </a:r>
            <a:r>
              <a:rPr lang="it-IT" altLang="ja-JP" i="1" dirty="0">
                <a:ea typeface="ＭＳ Ｐゴシック" panose="020B0600070205080204" pitchFamily="34" charset="-128"/>
                <a:cs typeface="Arial" panose="020B0604020202020204" pitchFamily="34" charset="0"/>
              </a:rPr>
              <a:t>sicuro</a:t>
            </a:r>
            <a:r>
              <a:rPr lang="it-IT" altLang="ja-JP" dirty="0">
                <a:ea typeface="ＭＳ Ｐゴシック" panose="020B0600070205080204" pitchFamily="34" charset="-128"/>
                <a:cs typeface="Arial" panose="020B0604020202020204" pitchFamily="34" charset="0"/>
              </a:rPr>
              <a:t> il lavoro salvaguardando i dipendenti dal rischio di contagio</a:t>
            </a:r>
          </a:p>
          <a:p>
            <a:pPr algn="just">
              <a:lnSpc>
                <a:spcPct val="120000"/>
              </a:lnSpc>
              <a:buSzPct val="100000"/>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Il legislatore ha compiuto una precisa scelta: dar vita ad un microsistema aperto agli apporti di una pluralità di soggetti e in continua evoluzione (</a:t>
            </a:r>
            <a:r>
              <a:rPr lang="it-IT" altLang="ja-JP" dirty="0" err="1">
                <a:ea typeface="ＭＳ Ｐゴシック" panose="020B0600070205080204" pitchFamily="34" charset="-128"/>
                <a:cs typeface="Arial" panose="020B0604020202020204" pitchFamily="34" charset="0"/>
              </a:rPr>
              <a:t>cfr</a:t>
            </a:r>
            <a:r>
              <a:rPr lang="it-IT" altLang="ja-JP" dirty="0">
                <a:ea typeface="ＭＳ Ｐゴシック" panose="020B0600070205080204" pitchFamily="34" charset="-128"/>
                <a:cs typeface="Arial" panose="020B0604020202020204" pitchFamily="34" charset="0"/>
              </a:rPr>
              <a:t> il paragrafo 13 dei protocolli), focalizzato sulla prevenzione anziché sulla prospettiva risarcitoria. </a:t>
            </a:r>
          </a:p>
          <a:p>
            <a:pPr algn="just"/>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A62CCC25-3183-804C-BA36-9AA57D1E79FD}"/>
              </a:ext>
            </a:extLst>
          </p:cNvPr>
          <p:cNvSpPr>
            <a:spLocks noGrp="1"/>
          </p:cNvSpPr>
          <p:nvPr>
            <p:ph type="ftr" sz="quarter" idx="11"/>
          </p:nvPr>
        </p:nvSpPr>
        <p:spPr/>
        <p:txBody>
          <a:bodyPr/>
          <a:lstStyle/>
          <a:p>
            <a:r>
              <a:rPr lang="it-IT" dirty="0"/>
              <a:t>13</a:t>
            </a:r>
          </a:p>
        </p:txBody>
      </p:sp>
    </p:spTree>
    <p:extLst>
      <p:ext uri="{BB962C8B-B14F-4D97-AF65-F5344CB8AC3E}">
        <p14:creationId xmlns:p14="http://schemas.microsoft.com/office/powerpoint/2010/main" val="523220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623086"/>
            <a:ext cx="4960307" cy="729464"/>
          </a:xfrm>
        </p:spPr>
        <p:txBody>
          <a:bodyPr>
            <a:normAutofit/>
          </a:bodyPr>
          <a:lstStyle/>
          <a:p>
            <a:r>
              <a:rPr lang="it-IT" sz="2100" dirty="0"/>
              <a:t>I reati di evento e gli artt. 589 e 590 c.p.</a:t>
            </a:r>
            <a:br>
              <a:rPr lang="it-IT" sz="2100" dirty="0"/>
            </a:br>
            <a:endParaRPr lang="it-IT" sz="21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331934"/>
            <a:ext cx="6858000" cy="2918825"/>
          </a:xfrm>
        </p:spPr>
        <p:txBody>
          <a:bodyPr>
            <a:normAutofit fontScale="92500" lnSpcReduction="20000"/>
          </a:bodyPr>
          <a:lstStyle/>
          <a:p>
            <a:pPr algn="just">
              <a:buSzPct val="100000"/>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È ragionevolmente possibile configurare gli eventi lesivi ex artt. 589 e 590 del c.p. connessi a infezione da coronavirus contratta nel luogo di lavoro («</a:t>
            </a:r>
            <a:r>
              <a:rPr lang="it-IT" altLang="ja-JP" i="1" dirty="0">
                <a:ea typeface="ＭＳ Ｐゴシック" panose="020B0600070205080204" pitchFamily="34" charset="-128"/>
                <a:cs typeface="Arial" panose="020B0604020202020204" pitchFamily="34" charset="0"/>
              </a:rPr>
              <a:t>in occasione di lavoro</a:t>
            </a:r>
            <a:r>
              <a:rPr lang="it-IT" altLang="ja-JP" dirty="0">
                <a:ea typeface="ＭＳ Ｐゴシック" panose="020B0600070205080204" pitchFamily="34" charset="-128"/>
                <a:cs typeface="Arial" panose="020B0604020202020204" pitchFamily="34" charset="0"/>
              </a:rPr>
              <a:t>»)?</a:t>
            </a:r>
          </a:p>
          <a:p>
            <a:pPr algn="just">
              <a:buSzPct val="100000"/>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Per poter ipotizzare l’applicazione degli artt. 589 e 590 del c.p. nei confronti del datore di lavoro si richiede:</a:t>
            </a:r>
          </a:p>
          <a:p>
            <a:pPr marL="300038" indent="-300038" algn="just">
              <a:buSzPct val="100000"/>
              <a:buFont typeface="+mj-lt"/>
              <a:buAutoNum type="romanUcPeriod"/>
              <a:defRPr/>
            </a:pPr>
            <a:r>
              <a:rPr lang="it-IT" altLang="ja-JP" dirty="0">
                <a:ea typeface="ＭＳ Ｐゴシック" panose="020B0600070205080204" pitchFamily="34" charset="-128"/>
                <a:cs typeface="Arial" panose="020B0604020202020204" pitchFamily="34" charset="0"/>
              </a:rPr>
              <a:t>la prova rigorosa di una condotta omissiva colposa</a:t>
            </a:r>
          </a:p>
          <a:p>
            <a:pPr marL="300038" indent="-300038" algn="just">
              <a:buSzPct val="100000"/>
              <a:buFont typeface="+mj-lt"/>
              <a:buAutoNum type="romanUcPeriod"/>
              <a:defRPr/>
            </a:pPr>
            <a:r>
              <a:rPr lang="it-IT" altLang="ja-JP" dirty="0">
                <a:ea typeface="ＭＳ Ｐゴシック" panose="020B0600070205080204" pitchFamily="34" charset="-128"/>
                <a:cs typeface="Arial" panose="020B0604020202020204" pitchFamily="34" charset="0"/>
              </a:rPr>
              <a:t>L’accertamento del nesso di causalità tra condotta ed evento</a:t>
            </a:r>
          </a:p>
          <a:p>
            <a:pPr marL="300038" indent="-300038" algn="just">
              <a:buSzPct val="100000"/>
              <a:buFont typeface="+mj-lt"/>
              <a:buAutoNum type="romanUcPeriod"/>
              <a:defRPr/>
            </a:pPr>
            <a:r>
              <a:rPr lang="it-IT" altLang="ja-JP" dirty="0">
                <a:ea typeface="ＭＳ Ｐゴシック" panose="020B0600070205080204" pitchFamily="34" charset="-128"/>
                <a:cs typeface="Arial" panose="020B0604020202020204" pitchFamily="34" charset="0"/>
              </a:rPr>
              <a:t>Il duplice nesso normativo necessario per l’imputazione colposa del risultato lesivo: (a) la concretizzazione del rischio nell’evento verificatosi, quindi il fatto che esso rientri nel cono della protezione della norma cautelare; (b) l’efficacia impeditiva del comportamento alternativo lecito, cioè osservante delle cautele imposte</a:t>
            </a:r>
          </a:p>
          <a:p>
            <a:pPr algn="just"/>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A62CCC25-3183-804C-BA36-9AA57D1E79FD}"/>
              </a:ext>
            </a:extLst>
          </p:cNvPr>
          <p:cNvSpPr>
            <a:spLocks noGrp="1"/>
          </p:cNvSpPr>
          <p:nvPr>
            <p:ph type="ftr" sz="quarter" idx="11"/>
          </p:nvPr>
        </p:nvSpPr>
        <p:spPr/>
        <p:txBody>
          <a:bodyPr/>
          <a:lstStyle/>
          <a:p>
            <a:r>
              <a:rPr lang="it-IT" dirty="0"/>
              <a:t>14</a:t>
            </a:r>
          </a:p>
        </p:txBody>
      </p:sp>
    </p:spTree>
    <p:extLst>
      <p:ext uri="{BB962C8B-B14F-4D97-AF65-F5344CB8AC3E}">
        <p14:creationId xmlns:p14="http://schemas.microsoft.com/office/powerpoint/2010/main" val="4061516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623086"/>
            <a:ext cx="4960307" cy="729464"/>
          </a:xfrm>
        </p:spPr>
        <p:txBody>
          <a:bodyPr>
            <a:normAutofit fontScale="90000"/>
          </a:bodyPr>
          <a:lstStyle/>
          <a:p>
            <a:r>
              <a:rPr lang="it-IT" sz="2100" dirty="0"/>
              <a:t>I reati di evento e gli artt. 589 e 590 c.p.</a:t>
            </a:r>
            <a:br>
              <a:rPr lang="it-IT" sz="2100" dirty="0"/>
            </a:br>
            <a:r>
              <a:rPr lang="it-IT" sz="2100" dirty="0"/>
              <a:t>La condotta colposa</a:t>
            </a:r>
            <a:br>
              <a:rPr lang="it-IT" sz="2100" dirty="0"/>
            </a:br>
            <a:endParaRPr lang="it-IT" sz="21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331934"/>
            <a:ext cx="6858000" cy="2918825"/>
          </a:xfrm>
        </p:spPr>
        <p:txBody>
          <a:bodyPr>
            <a:normAutofit fontScale="92500" lnSpcReduction="20000"/>
          </a:bodyPr>
          <a:lstStyle/>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 Le misure contenute nei protocolli di cui all’art. 29-bis della legge 5 giugno 2020 n. 40 indicano </a:t>
            </a:r>
            <a:r>
              <a:rPr lang="it-IT" altLang="ja-JP" u="sng" dirty="0">
                <a:ea typeface="ＭＳ Ｐゴシック" panose="020B0600070205080204" pitchFamily="34" charset="-128"/>
                <a:cs typeface="Arial" panose="020B0604020202020204" pitchFamily="34" charset="0"/>
              </a:rPr>
              <a:t>il modo di svolgere le attività produttive industriali (e non solo) e, quindi, sono vere e proprie</a:t>
            </a:r>
            <a:r>
              <a:rPr lang="it-IT" altLang="ja-JP" dirty="0">
                <a:ea typeface="ＭＳ Ｐゴシック" panose="020B0600070205080204" pitchFamily="34" charset="-128"/>
                <a:cs typeface="Arial" panose="020B0604020202020204" pitchFamily="34" charset="0"/>
              </a:rPr>
              <a:t> </a:t>
            </a:r>
            <a:r>
              <a:rPr lang="it-IT" altLang="ja-JP" b="1" dirty="0">
                <a:ea typeface="ＭＳ Ｐゴシック" panose="020B0600070205080204" pitchFamily="34" charset="-128"/>
                <a:cs typeface="Arial" panose="020B0604020202020204" pitchFamily="34" charset="0"/>
              </a:rPr>
              <a:t>regole cautelari</a:t>
            </a:r>
            <a:r>
              <a:rPr lang="it-IT" altLang="ja-JP" dirty="0">
                <a:ea typeface="ＭＳ Ｐゴシック" panose="020B0600070205080204" pitchFamily="34" charset="-128"/>
                <a:cs typeface="Arial" panose="020B0604020202020204" pitchFamily="34" charset="0"/>
              </a:rPr>
              <a:t>, la cui violazione può verosimilmente integrare una condotta omissiva colposa del Datore di lavoro. </a:t>
            </a: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Le stesse si sostanziano in misure «codificate» per prevenire il contagio.</a:t>
            </a:r>
            <a:endParaRPr lang="it-IT" altLang="ja-JP" b="1" dirty="0">
              <a:ea typeface="ＭＳ Ｐゴシック" panose="020B0600070205080204" pitchFamily="34" charset="-128"/>
              <a:cs typeface="Arial" panose="020B0604020202020204" pitchFamily="34" charset="0"/>
            </a:endParaRP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I protocolli, pur lasciando margini decisori ai datori di lavoro e prospettando il ricorso eventuale ad altre misure equivalenti o più incisive, alla luce della «</a:t>
            </a:r>
            <a:r>
              <a:rPr lang="it-IT" altLang="ja-JP" i="1" dirty="0">
                <a:ea typeface="ＭＳ Ｐゴシック" panose="020B0600070205080204" pitchFamily="34" charset="-128"/>
                <a:cs typeface="Arial" panose="020B0604020202020204" pitchFamily="34" charset="0"/>
              </a:rPr>
              <a:t>peculiarità della propria organizzazione</a:t>
            </a:r>
            <a:r>
              <a:rPr lang="it-IT" altLang="ja-JP" dirty="0">
                <a:ea typeface="ＭＳ Ｐゴシック" panose="020B0600070205080204" pitchFamily="34" charset="-128"/>
                <a:cs typeface="Arial" panose="020B0604020202020204" pitchFamily="34" charset="0"/>
              </a:rPr>
              <a:t>» (cfr. pag. 6 protocollo del 6.4.2021), rappresentano al momento di sintesi tra il sapere più avanzato (anche se dichiaratamente di «</a:t>
            </a:r>
            <a:r>
              <a:rPr lang="it-IT" altLang="ja-JP" i="1" dirty="0">
                <a:ea typeface="ＭＳ Ｐゴシック" panose="020B0600070205080204" pitchFamily="34" charset="-128"/>
                <a:cs typeface="Arial" panose="020B0604020202020204" pitchFamily="34" charset="0"/>
              </a:rPr>
              <a:t>matrice precauzionale</a:t>
            </a:r>
            <a:r>
              <a:rPr lang="it-IT" altLang="ja-JP" dirty="0">
                <a:ea typeface="ＭＳ Ｐゴシック" panose="020B0600070205080204" pitchFamily="34" charset="-128"/>
                <a:cs typeface="Arial" panose="020B0604020202020204" pitchFamily="34" charset="0"/>
              </a:rPr>
              <a:t>» trattandosi ancora di «</a:t>
            </a:r>
            <a:r>
              <a:rPr lang="it-IT" altLang="ja-JP" i="1" dirty="0">
                <a:ea typeface="ＭＳ Ｐゴシック" panose="020B0600070205080204" pitchFamily="34" charset="-128"/>
                <a:cs typeface="Arial" panose="020B0604020202020204" pitchFamily="34" charset="0"/>
              </a:rPr>
              <a:t>scienza incerta</a:t>
            </a:r>
            <a:r>
              <a:rPr lang="it-IT" altLang="ja-JP" dirty="0">
                <a:ea typeface="ＭＳ Ｐゴシック" panose="020B0600070205080204" pitchFamily="34" charset="-128"/>
                <a:cs typeface="Arial" panose="020B0604020202020204" pitchFamily="34" charset="0"/>
              </a:rPr>
              <a:t>») e la sua traduzione pratica in regole di condotta</a:t>
            </a:r>
          </a:p>
          <a:p>
            <a:pPr algn="just"/>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A62CCC25-3183-804C-BA36-9AA57D1E79FD}"/>
              </a:ext>
            </a:extLst>
          </p:cNvPr>
          <p:cNvSpPr>
            <a:spLocks noGrp="1"/>
          </p:cNvSpPr>
          <p:nvPr>
            <p:ph type="ftr" sz="quarter" idx="11"/>
          </p:nvPr>
        </p:nvSpPr>
        <p:spPr/>
        <p:txBody>
          <a:bodyPr/>
          <a:lstStyle/>
          <a:p>
            <a:r>
              <a:rPr lang="it-IT" dirty="0"/>
              <a:t>15</a:t>
            </a:r>
          </a:p>
        </p:txBody>
      </p:sp>
    </p:spTree>
    <p:extLst>
      <p:ext uri="{BB962C8B-B14F-4D97-AF65-F5344CB8AC3E}">
        <p14:creationId xmlns:p14="http://schemas.microsoft.com/office/powerpoint/2010/main" val="470258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623086"/>
            <a:ext cx="4960307" cy="729464"/>
          </a:xfrm>
        </p:spPr>
        <p:txBody>
          <a:bodyPr>
            <a:normAutofit fontScale="90000"/>
          </a:bodyPr>
          <a:lstStyle/>
          <a:p>
            <a:r>
              <a:rPr lang="it-IT" sz="2100" dirty="0"/>
              <a:t>I reati di evento e gli artt. 589 e 590 c.p.</a:t>
            </a:r>
            <a:br>
              <a:rPr lang="it-IT" sz="2100" dirty="0"/>
            </a:br>
            <a:r>
              <a:rPr lang="it-IT" sz="2100" dirty="0"/>
              <a:t>Il nesso di causalità</a:t>
            </a:r>
            <a:br>
              <a:rPr lang="it-IT" sz="2100" dirty="0"/>
            </a:br>
            <a:endParaRPr lang="it-IT" sz="21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331934"/>
            <a:ext cx="6858000" cy="2918825"/>
          </a:xfrm>
        </p:spPr>
        <p:txBody>
          <a:bodyPr>
            <a:normAutofit fontScale="92500" lnSpcReduction="10000"/>
          </a:bodyPr>
          <a:lstStyle/>
          <a:p>
            <a:pPr algn="just">
              <a:buSzPct val="100000"/>
              <a:buFont typeface="Arial" panose="020B0604020202020204" pitchFamily="34" charset="0"/>
              <a:buChar char="•"/>
              <a:defRPr/>
            </a:pPr>
            <a:r>
              <a:rPr lang="it-IT" dirty="0">
                <a:latin typeface="Arial"/>
                <a:cs typeface="Arial"/>
              </a:rPr>
              <a:t>La responsabilità per </a:t>
            </a:r>
            <a:r>
              <a:rPr lang="it-IT" i="1" dirty="0">
                <a:latin typeface="Arial"/>
                <a:cs typeface="Arial"/>
              </a:rPr>
              <a:t>omesso impedimento dell’evento</a:t>
            </a:r>
            <a:r>
              <a:rPr lang="it-IT" dirty="0">
                <a:latin typeface="Arial"/>
                <a:cs typeface="Arial"/>
              </a:rPr>
              <a:t>, postula l’individuazione della causa o delle cause materiali dell’evento (c.d. «</a:t>
            </a:r>
            <a:r>
              <a:rPr lang="it-IT" i="1" dirty="0">
                <a:latin typeface="Arial"/>
                <a:cs typeface="Arial"/>
              </a:rPr>
              <a:t>causalità reale</a:t>
            </a:r>
            <a:r>
              <a:rPr lang="it-IT" dirty="0">
                <a:latin typeface="Arial"/>
                <a:cs typeface="Arial"/>
              </a:rPr>
              <a:t>») ed è la premessa di ogni ulteriore indagine sull’efficacia inibente dell’azione doverosa omessa (c.d. «</a:t>
            </a:r>
            <a:r>
              <a:rPr lang="it-IT" i="1" dirty="0">
                <a:latin typeface="Arial"/>
                <a:cs typeface="Arial"/>
              </a:rPr>
              <a:t>causalità ipotetica</a:t>
            </a:r>
            <a:r>
              <a:rPr lang="it-IT" dirty="0">
                <a:latin typeface="Arial"/>
                <a:cs typeface="Arial"/>
              </a:rPr>
              <a:t>»).</a:t>
            </a:r>
          </a:p>
          <a:p>
            <a:pPr algn="just">
              <a:buSzPct val="100000"/>
              <a:buFont typeface="Arial" panose="020B0604020202020204" pitchFamily="34" charset="0"/>
              <a:buChar char="•"/>
              <a:defRPr/>
            </a:pPr>
            <a:r>
              <a:rPr lang="it-IT" dirty="0">
                <a:latin typeface="Arial"/>
                <a:cs typeface="Arial"/>
              </a:rPr>
              <a:t>Quindi non solo va verificato il fatto </a:t>
            </a:r>
            <a:r>
              <a:rPr lang="it-IT" b="1" dirty="0">
                <a:latin typeface="Arial"/>
                <a:cs typeface="Arial"/>
              </a:rPr>
              <a:t>dell’effettivo contagio da coronavirus </a:t>
            </a:r>
            <a:r>
              <a:rPr lang="it-IT" b="1" i="1" dirty="0">
                <a:latin typeface="Arial"/>
                <a:cs typeface="Arial"/>
              </a:rPr>
              <a:t>sul luogo di lavoro</a:t>
            </a:r>
            <a:r>
              <a:rPr lang="it-IT" i="1" dirty="0">
                <a:latin typeface="Arial"/>
                <a:cs typeface="Arial"/>
              </a:rPr>
              <a:t>, </a:t>
            </a:r>
            <a:r>
              <a:rPr lang="it-IT" dirty="0">
                <a:latin typeface="Arial"/>
                <a:cs typeface="Arial"/>
              </a:rPr>
              <a:t>cioè nella specifica area lavorativa su cui il garante esercita il suo dominio giuridico-fattuale (prova non agevole a fronte di un rischio ubiquitario), ma questa conclusione deve caratterizzarsi per un tasso di «</a:t>
            </a:r>
            <a:r>
              <a:rPr lang="it-IT" i="1" dirty="0">
                <a:latin typeface="Arial"/>
                <a:cs typeface="Arial"/>
              </a:rPr>
              <a:t>alta probabilità logica</a:t>
            </a:r>
            <a:r>
              <a:rPr lang="it-IT" dirty="0">
                <a:latin typeface="Arial"/>
                <a:cs typeface="Arial"/>
              </a:rPr>
              <a:t>», escludendo pertanto l’incidenza di possibili fattori/decorsi causali alternativi, (per esempio diverse occasioni di contagio)</a:t>
            </a:r>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A62CCC25-3183-804C-BA36-9AA57D1E79FD}"/>
              </a:ext>
            </a:extLst>
          </p:cNvPr>
          <p:cNvSpPr>
            <a:spLocks noGrp="1"/>
          </p:cNvSpPr>
          <p:nvPr>
            <p:ph type="ftr" sz="quarter" idx="11"/>
          </p:nvPr>
        </p:nvSpPr>
        <p:spPr/>
        <p:txBody>
          <a:bodyPr/>
          <a:lstStyle/>
          <a:p>
            <a:r>
              <a:rPr lang="it-IT" dirty="0"/>
              <a:t>16</a:t>
            </a:r>
          </a:p>
        </p:txBody>
      </p:sp>
    </p:spTree>
    <p:extLst>
      <p:ext uri="{BB962C8B-B14F-4D97-AF65-F5344CB8AC3E}">
        <p14:creationId xmlns:p14="http://schemas.microsoft.com/office/powerpoint/2010/main" val="3622549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623086"/>
            <a:ext cx="4960307" cy="729464"/>
          </a:xfrm>
        </p:spPr>
        <p:txBody>
          <a:bodyPr>
            <a:normAutofit fontScale="90000"/>
          </a:bodyPr>
          <a:lstStyle/>
          <a:p>
            <a:r>
              <a:rPr lang="it-IT" sz="2100" dirty="0"/>
              <a:t>I reati di evento e gli artt. 589 e 590 c.p.</a:t>
            </a:r>
            <a:br>
              <a:rPr lang="it-IT" sz="2100" dirty="0"/>
            </a:br>
            <a:r>
              <a:rPr lang="it-IT" sz="2100" dirty="0"/>
              <a:t>Il nesso di causalità</a:t>
            </a:r>
            <a:br>
              <a:rPr lang="it-IT" sz="2100" dirty="0"/>
            </a:br>
            <a:endParaRPr lang="it-IT" sz="21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331934"/>
            <a:ext cx="6858000" cy="2918825"/>
          </a:xfrm>
        </p:spPr>
        <p:txBody>
          <a:bodyPr>
            <a:normAutofit fontScale="70000" lnSpcReduction="20000"/>
          </a:bodyPr>
          <a:lstStyle/>
          <a:p>
            <a:pPr algn="just">
              <a:buSzPct val="100000"/>
              <a:buFont typeface="Arial" panose="020B0604020202020204" pitchFamily="34" charset="0"/>
              <a:buChar char="•"/>
              <a:defRPr/>
            </a:pPr>
            <a:r>
              <a:rPr lang="it-IT" dirty="0">
                <a:latin typeface="Arial"/>
                <a:cs typeface="Arial"/>
              </a:rPr>
              <a:t>La prova della causalità, in caso di infezione dovuta a un virus ubiquitario come il SARS-CoV-2, si rivelerà in concreto un ostacolo per lo più insuperabile</a:t>
            </a:r>
          </a:p>
          <a:p>
            <a:pPr algn="just">
              <a:buSzPct val="100000"/>
              <a:buFont typeface="Arial" panose="020B0604020202020204" pitchFamily="34" charset="0"/>
              <a:buChar char="•"/>
              <a:defRPr/>
            </a:pPr>
            <a:r>
              <a:rPr lang="it-IT" dirty="0">
                <a:latin typeface="Arial"/>
                <a:cs typeface="Arial"/>
              </a:rPr>
              <a:t>Potrebbe essere utilizzato un </a:t>
            </a:r>
            <a:r>
              <a:rPr lang="it-IT" i="1" dirty="0">
                <a:latin typeface="Arial"/>
                <a:cs typeface="Arial"/>
              </a:rPr>
              <a:t>paradigma ricostruttivo di stampo epidemiologico</a:t>
            </a:r>
            <a:r>
              <a:rPr lang="it-IT" dirty="0">
                <a:latin typeface="Arial"/>
                <a:cs typeface="Arial"/>
              </a:rPr>
              <a:t> a cui non di rado la giurisprudenza ricorre, talvolta surrettiziamente, per dimostrare il nesso causale in relazione ad eventi lesivi subiti da lavoratori esposti a sostanze patogene</a:t>
            </a:r>
          </a:p>
          <a:p>
            <a:pPr algn="just">
              <a:buSzPct val="100000"/>
              <a:buFont typeface="Arial" panose="020B0604020202020204" pitchFamily="34" charset="0"/>
              <a:buChar char="•"/>
              <a:defRPr/>
            </a:pPr>
            <a:r>
              <a:rPr lang="it-IT" dirty="0">
                <a:latin typeface="Arial"/>
                <a:cs typeface="Arial"/>
              </a:rPr>
              <a:t>Soprattutto nelle situazioni in cui risultasse, in base ad accertamenti attendibili, </a:t>
            </a:r>
            <a:r>
              <a:rPr lang="it-IT" u="sng" dirty="0">
                <a:latin typeface="Arial"/>
                <a:cs typeface="Arial"/>
              </a:rPr>
              <a:t>un eccesso di incidenza della patologia Covid-19 in un determinato contesto lavorativo identificato come focolaio</a:t>
            </a:r>
            <a:r>
              <a:rPr lang="it-IT" dirty="0">
                <a:latin typeface="Arial"/>
                <a:cs typeface="Arial"/>
              </a:rPr>
              <a:t>, tentando di argomentare come questo sia idoneo a rivelare la correlazione causale tra la dimostrata inosservanza di protocolli di prevenzione e l’eccesso di morbilità lavorativa</a:t>
            </a:r>
          </a:p>
          <a:p>
            <a:pPr algn="just">
              <a:buSzPct val="100000"/>
              <a:buFont typeface="Arial" panose="020B0604020202020204" pitchFamily="34" charset="0"/>
              <a:buChar char="•"/>
              <a:defRPr/>
            </a:pPr>
            <a:r>
              <a:rPr lang="it-IT" dirty="0">
                <a:latin typeface="Arial"/>
                <a:cs typeface="Arial"/>
              </a:rPr>
              <a:t>Ma, il modello epidemiologico presuppone, sul piano dei principi, </a:t>
            </a:r>
            <a:r>
              <a:rPr lang="it-IT" u="sng" dirty="0">
                <a:latin typeface="Arial"/>
                <a:cs typeface="Arial"/>
              </a:rPr>
              <a:t>la rinuncia alla prova della correlazione lavorativa di una singola infezione e del nesso con una determinata condotta inosservante del garante</a:t>
            </a:r>
            <a:r>
              <a:rPr lang="it-IT" dirty="0">
                <a:latin typeface="Arial"/>
                <a:cs typeface="Arial"/>
              </a:rPr>
              <a:t> (causalità individuale, </a:t>
            </a:r>
            <a:r>
              <a:rPr lang="it-IT" i="1" dirty="0">
                <a:latin typeface="Arial"/>
                <a:cs typeface="Arial"/>
              </a:rPr>
              <a:t>ergo</a:t>
            </a:r>
            <a:r>
              <a:rPr lang="it-IT" dirty="0">
                <a:latin typeface="Arial"/>
                <a:cs typeface="Arial"/>
              </a:rPr>
              <a:t> identificazione della vittima): </a:t>
            </a:r>
            <a:r>
              <a:rPr lang="it-IT" u="sng" dirty="0">
                <a:latin typeface="Arial"/>
                <a:cs typeface="Arial"/>
              </a:rPr>
              <a:t>il sapere epidemiologico non è in grado di procurarla</a:t>
            </a:r>
            <a:endParaRPr lang="it-IT" u="sng" dirty="0">
              <a:cs typeface="Arial" panose="020B0604020202020204" pitchFamily="34" charset="0"/>
            </a:endParaRPr>
          </a:p>
          <a:p>
            <a:pPr algn="just"/>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A62CCC25-3183-804C-BA36-9AA57D1E79FD}"/>
              </a:ext>
            </a:extLst>
          </p:cNvPr>
          <p:cNvSpPr>
            <a:spLocks noGrp="1"/>
          </p:cNvSpPr>
          <p:nvPr>
            <p:ph type="ftr" sz="quarter" idx="11"/>
          </p:nvPr>
        </p:nvSpPr>
        <p:spPr/>
        <p:txBody>
          <a:bodyPr/>
          <a:lstStyle/>
          <a:p>
            <a:r>
              <a:rPr lang="it-IT" dirty="0"/>
              <a:t>17</a:t>
            </a:r>
          </a:p>
        </p:txBody>
      </p:sp>
    </p:spTree>
    <p:extLst>
      <p:ext uri="{BB962C8B-B14F-4D97-AF65-F5344CB8AC3E}">
        <p14:creationId xmlns:p14="http://schemas.microsoft.com/office/powerpoint/2010/main" val="3150886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623086"/>
            <a:ext cx="4960307" cy="729464"/>
          </a:xfrm>
        </p:spPr>
        <p:txBody>
          <a:bodyPr>
            <a:normAutofit fontScale="90000"/>
          </a:bodyPr>
          <a:lstStyle/>
          <a:p>
            <a:r>
              <a:rPr lang="it-IT" sz="2100" dirty="0"/>
              <a:t>I reati di evento e gli artt. 589 e 590 c.p.</a:t>
            </a:r>
            <a:br>
              <a:rPr lang="it-IT" sz="2100" dirty="0"/>
            </a:br>
            <a:r>
              <a:rPr lang="it-IT" sz="2100" dirty="0"/>
              <a:t>La causalità della colpa</a:t>
            </a:r>
            <a:br>
              <a:rPr lang="it-IT" sz="2100" dirty="0"/>
            </a:br>
            <a:endParaRPr lang="it-IT" sz="21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331934"/>
            <a:ext cx="6858000" cy="2918825"/>
          </a:xfrm>
        </p:spPr>
        <p:txBody>
          <a:bodyPr>
            <a:normAutofit fontScale="77500" lnSpcReduction="20000"/>
          </a:bodyPr>
          <a:lstStyle/>
          <a:p>
            <a:pPr algn="just">
              <a:buSzPct val="100000"/>
              <a:buFont typeface="Arial" panose="020B0604020202020204" pitchFamily="34" charset="0"/>
              <a:buChar char="•"/>
              <a:defRPr/>
            </a:pPr>
            <a:r>
              <a:rPr lang="it-IT" altLang="it-IT" dirty="0">
                <a:cs typeface="Arial" panose="020B0604020202020204" pitchFamily="34" charset="0"/>
              </a:rPr>
              <a:t>Occorre poi estendere la verifica alla duplice dimensione normativa della c.d. causalità della colpa:</a:t>
            </a:r>
          </a:p>
          <a:p>
            <a:pPr algn="just">
              <a:buSzPct val="100000"/>
              <a:buFont typeface="Arial Narrow" panose="020B0604020202020204" pitchFamily="34" charset="0"/>
              <a:buAutoNum type="alphaLcPeriod"/>
              <a:defRPr/>
            </a:pPr>
            <a:r>
              <a:rPr lang="it-IT" altLang="it-IT" dirty="0">
                <a:cs typeface="Arial" panose="020B0604020202020204" pitchFamily="34" charset="0"/>
              </a:rPr>
              <a:t>Il contagio </a:t>
            </a:r>
            <a:r>
              <a:rPr lang="it-IT" altLang="it-IT" i="1" dirty="0">
                <a:cs typeface="Arial" panose="020B0604020202020204" pitchFamily="34" charset="0"/>
              </a:rPr>
              <a:t>hic et </a:t>
            </a:r>
            <a:r>
              <a:rPr lang="it-IT" altLang="it-IT" i="1" dirty="0" err="1">
                <a:cs typeface="Arial" panose="020B0604020202020204" pitchFamily="34" charset="0"/>
              </a:rPr>
              <a:t>nunc</a:t>
            </a:r>
            <a:r>
              <a:rPr lang="it-IT" altLang="it-IT" dirty="0">
                <a:cs typeface="Arial" panose="020B0604020202020204" pitchFamily="34" charset="0"/>
              </a:rPr>
              <a:t> deve rappresentare la </a:t>
            </a:r>
            <a:r>
              <a:rPr lang="it-IT" altLang="it-IT" b="1" dirty="0">
                <a:cs typeface="Arial" panose="020B0604020202020204" pitchFamily="34" charset="0"/>
              </a:rPr>
              <a:t>realizzazione dello specifico pericolo che la regola cautelare violata mirava a fronteggiare</a:t>
            </a:r>
            <a:r>
              <a:rPr lang="it-IT" altLang="it-IT" dirty="0">
                <a:cs typeface="Arial" panose="020B0604020202020204" pitchFamily="34" charset="0"/>
              </a:rPr>
              <a:t> (es. si potrebbe dimostrare che l’elusione dell’utilizzo della mascherina abbia concorso a determinare l’evento nel senso che si sarebbe altrimenti realizzato in forma più lievi e comunque con un decorso più rapido e favorevole)</a:t>
            </a:r>
          </a:p>
          <a:p>
            <a:pPr algn="just">
              <a:buSzPct val="100000"/>
              <a:buFont typeface="Arial Narrow" panose="020B0604020202020204" pitchFamily="34" charset="0"/>
              <a:buAutoNum type="alphaLcPeriod"/>
              <a:defRPr/>
            </a:pPr>
            <a:r>
              <a:rPr lang="it-IT" altLang="it-IT" dirty="0">
                <a:cs typeface="Arial" panose="020B0604020202020204" pitchFamily="34" charset="0"/>
              </a:rPr>
              <a:t>L’adozione delle misure anti-contagio che si assumono trasgredite (c.d. comportamento alternativo lecito) </a:t>
            </a:r>
            <a:r>
              <a:rPr lang="it-IT" altLang="it-IT" b="1" i="1" dirty="0">
                <a:cs typeface="Arial" panose="020B0604020202020204" pitchFamily="34" charset="0"/>
              </a:rPr>
              <a:t>deve rivelarsi in grado di evitare l’evento</a:t>
            </a:r>
            <a:r>
              <a:rPr lang="it-IT" altLang="it-IT" dirty="0">
                <a:cs typeface="Arial" panose="020B0604020202020204" pitchFamily="34" charset="0"/>
              </a:rPr>
              <a:t>. Si segnala una recentissima sentenza di legittimità che, in un caso di ipotizzata epidemia colposa all’interno di una RSA, ha affermato che deve sussistere un rigoroso accertamento tra l’omissione contestata (nel caso di specie mancata integrazione del DVR) e la diffusione del virus, non potendosi escludere che anche qualora l’indagato avesse integrato il documento e valutato il rischio biologico la propagazione del virus sarebbe comunque avvenuta per fattori causali alternativi (es. causa del ritardo degli esiti dei tamponi), Cfr. </a:t>
            </a:r>
            <a:r>
              <a:rPr lang="it-IT" altLang="it-IT" i="1" dirty="0" err="1">
                <a:cs typeface="Arial" panose="020B0604020202020204" pitchFamily="34" charset="0"/>
              </a:rPr>
              <a:t>Cass.pen</a:t>
            </a:r>
            <a:r>
              <a:rPr lang="it-IT" altLang="it-IT" i="1" dirty="0">
                <a:cs typeface="Arial" panose="020B0604020202020204" pitchFamily="34" charset="0"/>
              </a:rPr>
              <a:t>., </a:t>
            </a:r>
            <a:r>
              <a:rPr lang="it-IT" altLang="it-IT" i="1" dirty="0" err="1">
                <a:cs typeface="Arial" panose="020B0604020202020204" pitchFamily="34" charset="0"/>
              </a:rPr>
              <a:t>Sez.IV</a:t>
            </a:r>
            <a:r>
              <a:rPr lang="it-IT" altLang="it-IT" i="1" dirty="0">
                <a:cs typeface="Arial" panose="020B0604020202020204" pitchFamily="34" charset="0"/>
              </a:rPr>
              <a:t>, 24.5.21, n. 20416</a:t>
            </a:r>
            <a:r>
              <a:rPr lang="it-IT" altLang="it-IT" dirty="0">
                <a:cs typeface="Arial" panose="020B0604020202020204" pitchFamily="34" charset="0"/>
              </a:rPr>
              <a:t> </a:t>
            </a:r>
            <a:endParaRPr lang="it-IT" altLang="it-IT" dirty="0">
              <a:ea typeface="ＭＳ Ｐゴシック" panose="020B0600070205080204" pitchFamily="34" charset="-128"/>
              <a:cs typeface="Arial" panose="020B0604020202020204" pitchFamily="34" charset="0"/>
            </a:endParaRPr>
          </a:p>
          <a:p>
            <a:pPr algn="just"/>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A62CCC25-3183-804C-BA36-9AA57D1E79FD}"/>
              </a:ext>
            </a:extLst>
          </p:cNvPr>
          <p:cNvSpPr>
            <a:spLocks noGrp="1"/>
          </p:cNvSpPr>
          <p:nvPr>
            <p:ph type="ftr" sz="quarter" idx="11"/>
          </p:nvPr>
        </p:nvSpPr>
        <p:spPr/>
        <p:txBody>
          <a:bodyPr/>
          <a:lstStyle/>
          <a:p>
            <a:r>
              <a:rPr lang="it-IT" dirty="0"/>
              <a:t>18</a:t>
            </a:r>
          </a:p>
        </p:txBody>
      </p:sp>
    </p:spTree>
    <p:extLst>
      <p:ext uri="{BB962C8B-B14F-4D97-AF65-F5344CB8AC3E}">
        <p14:creationId xmlns:p14="http://schemas.microsoft.com/office/powerpoint/2010/main" val="1258623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623086"/>
            <a:ext cx="4960307" cy="729464"/>
          </a:xfrm>
        </p:spPr>
        <p:txBody>
          <a:bodyPr>
            <a:noAutofit/>
          </a:bodyPr>
          <a:lstStyle/>
          <a:p>
            <a:r>
              <a:rPr lang="it-IT" sz="2000" dirty="0"/>
              <a:t>I reati di evento e gli artt. 589 e 590 c.p.</a:t>
            </a:r>
            <a:br>
              <a:rPr lang="it-IT" sz="2000" dirty="0"/>
            </a:br>
            <a:r>
              <a:rPr lang="it-IT" sz="2000" dirty="0"/>
              <a:t>E la colpa generica?</a:t>
            </a:r>
            <a:br>
              <a:rPr lang="it-IT" sz="2000" dirty="0"/>
            </a:br>
            <a:endParaRPr lang="it-IT" sz="20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160483"/>
            <a:ext cx="6858000" cy="3741666"/>
          </a:xfrm>
        </p:spPr>
        <p:txBody>
          <a:bodyPr>
            <a:normAutofit fontScale="92500" lnSpcReduction="10000"/>
          </a:bodyPr>
          <a:lstStyle/>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Esistono, dopo l’entrata in vigore dell’art. 29-</a:t>
            </a:r>
            <a:r>
              <a:rPr lang="it-IT" altLang="ja-JP" i="1" dirty="0">
                <a:ea typeface="ＭＳ Ｐゴシック" panose="020B0600070205080204" pitchFamily="34" charset="-128"/>
                <a:cs typeface="Arial" panose="020B0604020202020204" pitchFamily="34" charset="0"/>
              </a:rPr>
              <a:t>bis</a:t>
            </a:r>
            <a:r>
              <a:rPr lang="it-IT" altLang="ja-JP" dirty="0">
                <a:ea typeface="ＭＳ Ｐゴシック" panose="020B0600070205080204" pitchFamily="34" charset="-128"/>
                <a:cs typeface="Arial" panose="020B0604020202020204" pitchFamily="34" charset="0"/>
              </a:rPr>
              <a:t> della L. 40/2020 spazi residui per contestare </a:t>
            </a:r>
            <a:r>
              <a:rPr lang="it-IT" altLang="ja-JP" b="1" dirty="0">
                <a:ea typeface="ＭＳ Ｐゴシック" panose="020B0600070205080204" pitchFamily="34" charset="-128"/>
                <a:cs typeface="Arial" panose="020B0604020202020204" pitchFamily="34" charset="0"/>
              </a:rPr>
              <a:t>la colpa generica</a:t>
            </a:r>
            <a:r>
              <a:rPr lang="it-IT" altLang="ja-JP" dirty="0">
                <a:ea typeface="ＭＳ Ｐゴシック" panose="020B0600070205080204" pitchFamily="34" charset="-128"/>
                <a:cs typeface="Arial" panose="020B0604020202020204" pitchFamily="34" charset="0"/>
              </a:rPr>
              <a:t> ?</a:t>
            </a: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L’applicazione dei protocolli condivisi, generali o settoriali, è stata </a:t>
            </a:r>
            <a:r>
              <a:rPr lang="it-IT" altLang="ja-JP" b="1" dirty="0">
                <a:ea typeface="ＭＳ Ｐゴシック" panose="020B0600070205080204" pitchFamily="34" charset="-128"/>
                <a:cs typeface="Arial" panose="020B0604020202020204" pitchFamily="34" charset="0"/>
              </a:rPr>
              <a:t>tipizzata quale forma di adempimento dell’obbligo generale di sicurezza del datore di lavoro</a:t>
            </a:r>
            <a:r>
              <a:rPr lang="it-IT" altLang="ja-JP" dirty="0">
                <a:ea typeface="ＭＳ Ｐゴシック" panose="020B0600070205080204" pitchFamily="34" charset="-128"/>
                <a:cs typeface="Arial" panose="020B0604020202020204" pitchFamily="34" charset="0"/>
              </a:rPr>
              <a:t>. </a:t>
            </a:r>
            <a:r>
              <a:rPr lang="it-IT" altLang="ja-JP" u="sng" dirty="0">
                <a:ea typeface="ＭＳ Ｐゴシック" panose="020B0600070205080204" pitchFamily="34" charset="-128"/>
                <a:cs typeface="Arial" panose="020B0604020202020204" pitchFamily="34" charset="0"/>
              </a:rPr>
              <a:t>L’obiettivo è chiaro</a:t>
            </a:r>
            <a:r>
              <a:rPr lang="it-IT" altLang="ja-JP" dirty="0">
                <a:ea typeface="ＭＳ Ｐゴシック" panose="020B0600070205080204" pitchFamily="34" charset="-128"/>
                <a:cs typeface="Arial" panose="020B0604020202020204" pitchFamily="34" charset="0"/>
              </a:rPr>
              <a:t>: neutralizzare la </a:t>
            </a:r>
            <a:r>
              <a:rPr lang="it-IT" altLang="ja-JP" i="1" dirty="0">
                <a:ea typeface="ＭＳ Ｐゴシック" panose="020B0600070205080204" pitchFamily="34" charset="-128"/>
                <a:cs typeface="Arial" panose="020B0604020202020204" pitchFamily="34" charset="0"/>
              </a:rPr>
              <a:t>vis</a:t>
            </a:r>
            <a:r>
              <a:rPr lang="it-IT" altLang="ja-JP" dirty="0">
                <a:ea typeface="ＭＳ Ｐゴシック" panose="020B0600070205080204" pitchFamily="34" charset="-128"/>
                <a:cs typeface="Arial" panose="020B0604020202020204" pitchFamily="34" charset="0"/>
              </a:rPr>
              <a:t> espansiva della «colpa generica» che nel campo della salute e sicurezza si inscrive proprio nel perimetro indefinito dell’art. 2087 del c.c. </a:t>
            </a: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Tuttavia, potrebbe configurare un profilo di colpa generica quello della cattiva/inadeguata attuazione nel singolo contesto produttivo dei protocolli richiamati dall’art. 29-</a:t>
            </a:r>
            <a:r>
              <a:rPr lang="it-IT" altLang="ja-JP" i="1" dirty="0">
                <a:ea typeface="ＭＳ Ｐゴシック" panose="020B0600070205080204" pitchFamily="34" charset="-128"/>
                <a:cs typeface="Arial" panose="020B0604020202020204" pitchFamily="34" charset="0"/>
              </a:rPr>
              <a:t>bis</a:t>
            </a:r>
            <a:r>
              <a:rPr lang="it-IT" altLang="ja-JP" dirty="0">
                <a:ea typeface="ＭＳ Ｐゴシック" panose="020B0600070205080204" pitchFamily="34" charset="-128"/>
                <a:cs typeface="Arial" panose="020B0604020202020204" pitchFamily="34" charset="0"/>
              </a:rPr>
              <a:t> L. 40/2020 (es. scelta adeguata dei mezzi detergenti e/o organizzazione della sicurezza dei lavoratori lungo ogni spostamento)</a:t>
            </a: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Di qui l’importanza di un sistema tracciato funzionale a verificare l’ottemperanza ai protocolli condivisi (monitoraggio , sensibilizzazione, sistema disciplinare, articolazione delle funzioni, griglia di garanti, ecc.)</a:t>
            </a:r>
          </a:p>
          <a:p>
            <a:pPr algn="just"/>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8222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A62CCC25-3183-804C-BA36-9AA57D1E79FD}"/>
              </a:ext>
            </a:extLst>
          </p:cNvPr>
          <p:cNvSpPr>
            <a:spLocks noGrp="1"/>
          </p:cNvSpPr>
          <p:nvPr>
            <p:ph type="ftr" sz="quarter" idx="11"/>
          </p:nvPr>
        </p:nvSpPr>
        <p:spPr/>
        <p:txBody>
          <a:bodyPr/>
          <a:lstStyle/>
          <a:p>
            <a:r>
              <a:rPr lang="it-IT" dirty="0"/>
              <a:t>19</a:t>
            </a:r>
          </a:p>
        </p:txBody>
      </p:sp>
    </p:spTree>
    <p:extLst>
      <p:ext uri="{BB962C8B-B14F-4D97-AF65-F5344CB8AC3E}">
        <p14:creationId xmlns:p14="http://schemas.microsoft.com/office/powerpoint/2010/main" val="523388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877245"/>
            <a:ext cx="4960307" cy="475567"/>
          </a:xfrm>
        </p:spPr>
        <p:txBody>
          <a:bodyPr>
            <a:normAutofit fontScale="90000"/>
          </a:bodyPr>
          <a:lstStyle/>
          <a:p>
            <a:r>
              <a:rPr lang="it-IT" sz="2100" dirty="0"/>
              <a:t>La responsabilità dell’Ente ex </a:t>
            </a:r>
            <a:r>
              <a:rPr lang="it-IT" sz="2100" dirty="0" err="1"/>
              <a:t>D.Lgs.</a:t>
            </a:r>
            <a:r>
              <a:rPr lang="it-IT" sz="2100" dirty="0"/>
              <a:t> 231/2001</a:t>
            </a:r>
            <a:br>
              <a:rPr lang="it-IT" sz="2100" dirty="0"/>
            </a:br>
            <a:endParaRPr lang="it-IT" sz="21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493859"/>
            <a:ext cx="6858000" cy="2918825"/>
          </a:xfrm>
        </p:spPr>
        <p:txBody>
          <a:bodyPr>
            <a:normAutofit fontScale="85000" lnSpcReduction="20000"/>
          </a:bodyPr>
          <a:lstStyle/>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Le aziende possono rispondere, in forza dell’art. 25-</a:t>
            </a:r>
            <a:r>
              <a:rPr lang="it-IT" altLang="ja-JP" i="1" dirty="0">
                <a:ea typeface="ＭＳ Ｐゴシック" panose="020B0600070205080204" pitchFamily="34" charset="-128"/>
                <a:cs typeface="Arial" panose="020B0604020202020204" pitchFamily="34" charset="0"/>
              </a:rPr>
              <a:t>septies</a:t>
            </a:r>
            <a:r>
              <a:rPr lang="it-IT" altLang="ja-JP" dirty="0">
                <a:ea typeface="ＭＳ Ｐゴシック" panose="020B0600070205080204" pitchFamily="34" charset="-128"/>
                <a:cs typeface="Arial" panose="020B0604020202020204" pitchFamily="34" charset="0"/>
              </a:rPr>
              <a:t> del d.lgs. 231/01, anche dei reati colposi di evento come l’omicidio e le lesioni gravi o gravissime, commessi con violazione delle norme sulla tutela della salute e sicurezza sul lavoro</a:t>
            </a: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Per poter muovere un addebito di responsabilità a un ente collettivo il primo scoglio da superare sarà </a:t>
            </a:r>
            <a:r>
              <a:rPr lang="it-IT" altLang="ja-JP" b="1" dirty="0">
                <a:ea typeface="ＭＳ Ｐゴシック" panose="020B0600070205080204" pitchFamily="34" charset="-128"/>
                <a:cs typeface="Arial" panose="020B0604020202020204" pitchFamily="34" charset="0"/>
              </a:rPr>
              <a:t>l’accertamento di uno dei reati colposi di evento richiamati dall’art. 25-</a:t>
            </a:r>
            <a:r>
              <a:rPr lang="it-IT" altLang="ja-JP" b="1" i="1" dirty="0">
                <a:ea typeface="ＭＳ Ｐゴシック" panose="020B0600070205080204" pitchFamily="34" charset="-128"/>
                <a:cs typeface="Arial" panose="020B0604020202020204" pitchFamily="34" charset="0"/>
              </a:rPr>
              <a:t>septies</a:t>
            </a:r>
            <a:r>
              <a:rPr lang="it-IT" altLang="ja-JP" dirty="0">
                <a:ea typeface="ＭＳ Ｐゴシック" panose="020B0600070205080204" pitchFamily="34" charset="-128"/>
                <a:cs typeface="Arial" panose="020B0604020202020204" pitchFamily="34" charset="0"/>
              </a:rPr>
              <a:t>; dimostrazione che, per le ragioni illustrate, nella maggior parte dei casi risulterà proibitiva, così da inibire anche il coinvolgimento dell’ente in sede penale</a:t>
            </a: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 Altro profilo critico è quello concernente la prova </a:t>
            </a:r>
            <a:r>
              <a:rPr lang="it-IT" altLang="ja-JP" i="1" dirty="0">
                <a:ea typeface="ＭＳ Ｐゴシック" panose="020B0600070205080204" pitchFamily="34" charset="-128"/>
                <a:cs typeface="Arial" panose="020B0604020202020204" pitchFamily="34" charset="0"/>
              </a:rPr>
              <a:t>dell’interesse o vantaggio</a:t>
            </a:r>
            <a:r>
              <a:rPr lang="it-IT" altLang="ja-JP" dirty="0">
                <a:ea typeface="ＭＳ Ｐゴシック" panose="020B0600070205080204" pitchFamily="34" charset="-128"/>
                <a:cs typeface="Arial" panose="020B0604020202020204" pitchFamily="34" charset="0"/>
              </a:rPr>
              <a:t> dell’ente rispetto alla commissione del reato di evento (ossia, l’omissione delle cautele di prevenzione del contagio deve aver consentito all’ente stesso di ottenere risparmi di spesa o un aumento della produttività aziendale, come es. riduzione dei costi dovuti alla mancata consegna dei DPI, omessa sanificazione degli ambienti, </a:t>
            </a:r>
            <a:r>
              <a:rPr lang="it-IT" altLang="ja-JP" dirty="0" err="1">
                <a:ea typeface="ＭＳ Ｐゴシック" panose="020B0600070205080204" pitchFamily="34" charset="-128"/>
                <a:cs typeface="Arial" panose="020B0604020202020204" pitchFamily="34" charset="0"/>
              </a:rPr>
              <a:t>etc</a:t>
            </a:r>
            <a:r>
              <a:rPr lang="it-IT" altLang="ja-JP" dirty="0">
                <a:ea typeface="ＭＳ Ｐゴシック" panose="020B0600070205080204" pitchFamily="34" charset="-128"/>
                <a:cs typeface="Arial" panose="020B0604020202020204" pitchFamily="34" charset="0"/>
              </a:rPr>
              <a:t>…)</a:t>
            </a:r>
          </a:p>
          <a:p>
            <a:pPr algn="just"/>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D030E08E-2B73-174E-9FE4-173529EDA79C}"/>
              </a:ext>
            </a:extLst>
          </p:cNvPr>
          <p:cNvSpPr>
            <a:spLocks noGrp="1"/>
          </p:cNvSpPr>
          <p:nvPr>
            <p:ph type="ftr" sz="quarter" idx="11"/>
          </p:nvPr>
        </p:nvSpPr>
        <p:spPr/>
        <p:txBody>
          <a:bodyPr/>
          <a:lstStyle/>
          <a:p>
            <a:r>
              <a:rPr lang="it-IT" dirty="0"/>
              <a:t>20</a:t>
            </a:r>
          </a:p>
        </p:txBody>
      </p:sp>
    </p:spTree>
    <p:extLst>
      <p:ext uri="{BB962C8B-B14F-4D97-AF65-F5344CB8AC3E}">
        <p14:creationId xmlns:p14="http://schemas.microsoft.com/office/powerpoint/2010/main" val="4094214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877245"/>
            <a:ext cx="4960307" cy="475567"/>
          </a:xfrm>
        </p:spPr>
        <p:txBody>
          <a:bodyPr>
            <a:normAutofit/>
          </a:bodyPr>
          <a:lstStyle/>
          <a:p>
            <a:r>
              <a:rPr lang="it-IT" sz="2100" b="1" dirty="0"/>
              <a:t>INDICE</a:t>
            </a:r>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693884"/>
            <a:ext cx="6858000" cy="2918825"/>
          </a:xfrm>
        </p:spPr>
        <p:txBody>
          <a:bodyPr/>
          <a:lstStyle/>
          <a:p>
            <a:pPr marL="342900" indent="-342900" algn="just">
              <a:buFont typeface="+mj-lt"/>
              <a:buAutoNum type="arabicPeriod"/>
            </a:pPr>
            <a:r>
              <a:rPr lang="it-IT" dirty="0"/>
              <a:t>La normativa dell’emergenza e la sicurezza sul lavoro</a:t>
            </a:r>
          </a:p>
          <a:p>
            <a:pPr marL="342900" indent="-342900" algn="just">
              <a:buFont typeface="+mj-lt"/>
              <a:buAutoNum type="arabicPeriod"/>
            </a:pPr>
            <a:r>
              <a:rPr lang="it-IT" dirty="0"/>
              <a:t>Il rischio da contagio</a:t>
            </a:r>
          </a:p>
          <a:p>
            <a:pPr marL="342900" indent="-342900" algn="just">
              <a:buFont typeface="+mj-lt"/>
              <a:buAutoNum type="arabicPeriod"/>
            </a:pPr>
            <a:r>
              <a:rPr lang="it-IT" dirty="0"/>
              <a:t>I protocolli COVID 19 e l’adempimento dell’obbligo di sicurezza ex art. 2087 c.c.</a:t>
            </a:r>
          </a:p>
          <a:p>
            <a:pPr marL="342900" indent="-342900" algn="just">
              <a:buFont typeface="+mj-lt"/>
              <a:buAutoNum type="arabicPeriod"/>
            </a:pPr>
            <a:r>
              <a:rPr lang="it-IT" dirty="0"/>
              <a:t>I reati di evento e gli artt. 589 e 590 c.p.</a:t>
            </a:r>
          </a:p>
          <a:p>
            <a:pPr marL="342900" indent="-342900" algn="just">
              <a:buFont typeface="+mj-lt"/>
              <a:buAutoNum type="arabicPeriod"/>
            </a:pPr>
            <a:r>
              <a:rPr lang="it-IT" dirty="0"/>
              <a:t>La responsabilità dell’Ente ex </a:t>
            </a:r>
            <a:r>
              <a:rPr lang="it-IT" dirty="0" err="1"/>
              <a:t>D.Lgs.</a:t>
            </a:r>
            <a:r>
              <a:rPr lang="it-IT" dirty="0"/>
              <a:t> 231/2001</a:t>
            </a:r>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61270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55D64CB0-0473-8A4D-B55F-6A9125B7978B}"/>
              </a:ext>
            </a:extLst>
          </p:cNvPr>
          <p:cNvSpPr>
            <a:spLocks noGrp="1"/>
          </p:cNvSpPr>
          <p:nvPr>
            <p:ph type="ftr" sz="quarter" idx="11"/>
          </p:nvPr>
        </p:nvSpPr>
        <p:spPr/>
        <p:txBody>
          <a:bodyPr/>
          <a:lstStyle/>
          <a:p>
            <a:fld id="{DB3CAA9F-E200-E14A-B8DA-A92B66A68B35}" type="slidenum">
              <a:rPr lang="it-IT" dirty="0"/>
              <a:t>2</a:t>
            </a:fld>
            <a:endParaRPr lang="it-IT" dirty="0"/>
          </a:p>
        </p:txBody>
      </p:sp>
    </p:spTree>
    <p:extLst>
      <p:ext uri="{BB962C8B-B14F-4D97-AF65-F5344CB8AC3E}">
        <p14:creationId xmlns:p14="http://schemas.microsoft.com/office/powerpoint/2010/main" val="2346186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877245"/>
            <a:ext cx="4960307" cy="475567"/>
          </a:xfrm>
        </p:spPr>
        <p:txBody>
          <a:bodyPr>
            <a:normAutofit fontScale="90000"/>
          </a:bodyPr>
          <a:lstStyle/>
          <a:p>
            <a:r>
              <a:rPr lang="it-IT" sz="2100" dirty="0"/>
              <a:t>La responsabilità dell’Ente ex </a:t>
            </a:r>
            <a:r>
              <a:rPr lang="it-IT" sz="2100" dirty="0" err="1"/>
              <a:t>D.Lgs.</a:t>
            </a:r>
            <a:r>
              <a:rPr lang="it-IT" sz="2100" dirty="0"/>
              <a:t> 231/2001</a:t>
            </a:r>
            <a:br>
              <a:rPr lang="it-IT" sz="2100" dirty="0"/>
            </a:br>
            <a:endParaRPr lang="it-IT" sz="21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493859"/>
            <a:ext cx="6858000" cy="2918825"/>
          </a:xfrm>
        </p:spPr>
        <p:txBody>
          <a:bodyPr>
            <a:normAutofit fontScale="85000" lnSpcReduction="10000"/>
          </a:bodyPr>
          <a:lstStyle/>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Risparmi di spesa che, per recentissima giurisprudenza,  </a:t>
            </a:r>
            <a:r>
              <a:rPr lang="it-IT" altLang="ja-JP" b="1" i="1" dirty="0">
                <a:ea typeface="ＭＳ Ｐゴシック" panose="020B0600070205080204" pitchFamily="34" charset="-128"/>
                <a:cs typeface="Arial" panose="020B0604020202020204" pitchFamily="34" charset="0"/>
              </a:rPr>
              <a:t>non possono essere di importo irrisorio</a:t>
            </a:r>
            <a:r>
              <a:rPr lang="it-IT" altLang="ja-JP" dirty="0">
                <a:ea typeface="ＭＳ Ｐゴシック" panose="020B0600070205080204" pitchFamily="34" charset="-128"/>
                <a:cs typeface="Arial" panose="020B0604020202020204" pitchFamily="34" charset="0"/>
              </a:rPr>
              <a:t> (Cfr. </a:t>
            </a:r>
            <a:r>
              <a:rPr lang="it-IT" altLang="ja-JP" i="1" dirty="0" err="1">
                <a:ea typeface="ＭＳ Ｐゴシック" panose="020B0600070205080204" pitchFamily="34" charset="-128"/>
                <a:cs typeface="Arial" panose="020B0604020202020204" pitchFamily="34" charset="0"/>
              </a:rPr>
              <a:t>Cass.pen</a:t>
            </a:r>
            <a:r>
              <a:rPr lang="it-IT" altLang="ja-JP" i="1" dirty="0">
                <a:ea typeface="ＭＳ Ｐゴシック" panose="020B0600070205080204" pitchFamily="34" charset="-128"/>
                <a:cs typeface="Arial" panose="020B0604020202020204" pitchFamily="34" charset="0"/>
              </a:rPr>
              <a:t>., </a:t>
            </a:r>
            <a:r>
              <a:rPr lang="it-IT" altLang="ja-JP" i="1" dirty="0" err="1">
                <a:ea typeface="ＭＳ Ｐゴシック" panose="020B0600070205080204" pitchFamily="34" charset="-128"/>
                <a:cs typeface="Arial" panose="020B0604020202020204" pitchFamily="34" charset="0"/>
              </a:rPr>
              <a:t>Sez.IV</a:t>
            </a:r>
            <a:r>
              <a:rPr lang="it-IT" altLang="ja-JP" i="1" dirty="0">
                <a:ea typeface="ＭＳ Ｐゴシック" panose="020B0600070205080204" pitchFamily="34" charset="-128"/>
                <a:cs typeface="Arial" panose="020B0604020202020204" pitchFamily="34" charset="0"/>
              </a:rPr>
              <a:t>, 8.6.2021, n.22256</a:t>
            </a:r>
            <a:r>
              <a:rPr lang="it-IT" altLang="ja-JP" dirty="0">
                <a:ea typeface="ＭＳ Ｐゴシック" panose="020B0600070205080204" pitchFamily="34" charset="-128"/>
                <a:cs typeface="Arial" panose="020B0604020202020204" pitchFamily="34" charset="0"/>
              </a:rPr>
              <a:t>)</a:t>
            </a: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Sul versante della c.d. «</a:t>
            </a:r>
            <a:r>
              <a:rPr lang="it-IT" altLang="ja-JP" i="1" dirty="0">
                <a:ea typeface="ＭＳ Ｐゴシック" panose="020B0600070205080204" pitchFamily="34" charset="-128"/>
                <a:cs typeface="Arial" panose="020B0604020202020204" pitchFamily="34" charset="0"/>
              </a:rPr>
              <a:t>colpa di organizzazione</a:t>
            </a:r>
            <a:r>
              <a:rPr lang="it-IT" altLang="ja-JP" dirty="0">
                <a:ea typeface="ＭＳ Ｐゴシック" panose="020B0600070205080204" pitchFamily="34" charset="-128"/>
                <a:cs typeface="Arial" panose="020B0604020202020204" pitchFamily="34" charset="0"/>
              </a:rPr>
              <a:t>» le aziende non dovranno (tendenzialmente) aggiornare il proprio MOG realizzato «ante pandemia» </a:t>
            </a:r>
            <a:r>
              <a:rPr lang="it-IT" altLang="ja-JP" dirty="0" err="1">
                <a:ea typeface="ＭＳ Ｐゴシック" panose="020B0600070205080204" pitchFamily="34" charset="-128"/>
                <a:cs typeface="Arial" panose="020B0604020202020204" pitchFamily="34" charset="0"/>
              </a:rPr>
              <a:t>purchè</a:t>
            </a:r>
            <a:r>
              <a:rPr lang="it-IT" altLang="ja-JP" dirty="0">
                <a:ea typeface="ＭＳ Ｐゴシック" panose="020B0600070205080204" pitchFamily="34" charset="-128"/>
                <a:cs typeface="Arial" panose="020B0604020202020204" pitchFamily="34" charset="0"/>
              </a:rPr>
              <a:t> quest’ultimo sia effettivamente adeguato a quanto prescrive l’art.30 del d.lgs. 81/2008 avendo, magari, cura di ampliare il raggio operativo delle procedure già in essere per far fronte al nuovo fattore di rischio</a:t>
            </a: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Realmente decisivo è che il modello contenga una sezione concernente la modalità strategica di risposta ad emergenze ed eventi straordinari dettati da fattori esterni (umani, sociali, politici, sanitari, naturali). Ricordiamo che gli standard oggi più accreditati, </a:t>
            </a:r>
            <a:r>
              <a:rPr lang="it-IT" altLang="ja-JP" i="1" dirty="0">
                <a:ea typeface="ＭＳ Ｐゴシック" panose="020B0600070205080204" pitchFamily="34" charset="-128"/>
                <a:cs typeface="Arial" panose="020B0604020202020204" pitchFamily="34" charset="0"/>
              </a:rPr>
              <a:t>in primis</a:t>
            </a:r>
            <a:r>
              <a:rPr lang="it-IT" altLang="ja-JP" dirty="0">
                <a:ea typeface="ＭＳ Ｐゴシック" panose="020B0600070205080204" pitchFamily="34" charset="-128"/>
                <a:cs typeface="Arial" panose="020B0604020202020204" pitchFamily="34" charset="0"/>
              </a:rPr>
              <a:t> la ISO 45001:2018, indicano tra i requisiti del sistema gestionale anche la predisposizione di procedure per identificare e rispondere a situazioni che possono creare una potenziale emergenza (punto 8.2) </a:t>
            </a:r>
          </a:p>
          <a:p>
            <a:pPr algn="just"/>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D030E08E-2B73-174E-9FE4-173529EDA79C}"/>
              </a:ext>
            </a:extLst>
          </p:cNvPr>
          <p:cNvSpPr>
            <a:spLocks noGrp="1"/>
          </p:cNvSpPr>
          <p:nvPr>
            <p:ph type="ftr" sz="quarter" idx="11"/>
          </p:nvPr>
        </p:nvSpPr>
        <p:spPr/>
        <p:txBody>
          <a:bodyPr/>
          <a:lstStyle/>
          <a:p>
            <a:r>
              <a:rPr lang="it-IT" dirty="0"/>
              <a:t>21</a:t>
            </a:r>
          </a:p>
        </p:txBody>
      </p:sp>
    </p:spTree>
    <p:extLst>
      <p:ext uri="{BB962C8B-B14F-4D97-AF65-F5344CB8AC3E}">
        <p14:creationId xmlns:p14="http://schemas.microsoft.com/office/powerpoint/2010/main" val="2813374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877245"/>
            <a:ext cx="4960307" cy="475567"/>
          </a:xfrm>
        </p:spPr>
        <p:txBody>
          <a:bodyPr>
            <a:normAutofit fontScale="90000"/>
          </a:bodyPr>
          <a:lstStyle/>
          <a:p>
            <a:r>
              <a:rPr lang="it-IT" sz="2100" dirty="0"/>
              <a:t>La responsabilità dell’Ente ex </a:t>
            </a:r>
            <a:r>
              <a:rPr lang="it-IT" sz="2100" dirty="0" err="1"/>
              <a:t>D.Lgs.</a:t>
            </a:r>
            <a:r>
              <a:rPr lang="it-IT" sz="2100" dirty="0"/>
              <a:t> 231/2001</a:t>
            </a:r>
            <a:br>
              <a:rPr lang="it-IT" sz="2100" dirty="0"/>
            </a:br>
            <a:endParaRPr lang="it-IT" sz="2100" dirty="0"/>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493859"/>
            <a:ext cx="6858000" cy="2918825"/>
          </a:xfrm>
        </p:spPr>
        <p:txBody>
          <a:bodyPr>
            <a:normAutofit fontScale="77500" lnSpcReduction="20000"/>
          </a:bodyPr>
          <a:lstStyle/>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L’art. 30, comma 2°, del d.lgs. 81/2008 esige che il MOG  debba prevedere </a:t>
            </a:r>
            <a:r>
              <a:rPr lang="it-IT" altLang="ja-JP" b="1" dirty="0">
                <a:ea typeface="ＭＳ Ｐゴシック" panose="020B0600070205080204" pitchFamily="34" charset="-128"/>
                <a:cs typeface="Arial" panose="020B0604020202020204" pitchFamily="34" charset="0"/>
              </a:rPr>
              <a:t>idonei sistemi di registrazione dell’avvenuta effettuazione delle attività </a:t>
            </a:r>
            <a:r>
              <a:rPr lang="it-IT" altLang="ja-JP" dirty="0">
                <a:ea typeface="ＭＳ Ｐゴシック" panose="020B0600070205080204" pitchFamily="34" charset="-128"/>
                <a:cs typeface="Arial" panose="020B0604020202020204" pitchFamily="34" charset="0"/>
              </a:rPr>
              <a:t>indicate nel comma 1°. E’ manifesto come, allora, la </a:t>
            </a:r>
            <a:r>
              <a:rPr lang="it-IT" altLang="ja-JP" i="1" dirty="0">
                <a:ea typeface="ＭＳ Ｐゴシック" panose="020B0600070205080204" pitchFamily="34" charset="-128"/>
                <a:cs typeface="Arial" panose="020B0604020202020204" pitchFamily="34" charset="0"/>
              </a:rPr>
              <a:t>tracciabilità</a:t>
            </a:r>
            <a:r>
              <a:rPr lang="it-IT" altLang="ja-JP" dirty="0">
                <a:ea typeface="ＭＳ Ｐゴシック" panose="020B0600070205080204" pitchFamily="34" charset="-128"/>
                <a:cs typeface="Arial" panose="020B0604020202020204" pitchFamily="34" charset="0"/>
              </a:rPr>
              <a:t> che può assicurare un efficace sistema gestionale della SSL possa rivelarsi dirimente anche per dimostrare la corretta applicazione del protocollo aziendale anti-contagio, escludendo lacune organizzative dell’ente e prima ancora lo stesso reato-presupposto, sul piano della colpa del datore di lavoro o perfino dell’origine professionale del contagio </a:t>
            </a: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Nella contingenza emergenziale l’organismo di vigilanza deve porre in essere tutti i controlli necessari per verificare che siano effettivamente adottati i protocolli anti-contagio e gli adeguati presidi attuativi</a:t>
            </a:r>
          </a:p>
          <a:p>
            <a:pPr algn="just">
              <a:buFont typeface="Arial" panose="020B0604020202020204" pitchFamily="34" charset="0"/>
              <a:buChar char="•"/>
              <a:defRPr/>
            </a:pPr>
            <a:r>
              <a:rPr lang="it-IT" altLang="ja-JP" dirty="0">
                <a:ea typeface="ＭＳ Ｐゴシック" panose="020B0600070205080204" pitchFamily="34" charset="-128"/>
                <a:cs typeface="Arial" panose="020B0604020202020204" pitchFamily="34" charset="0"/>
              </a:rPr>
              <a:t>Inoltre è opportuno che l’organismo di vigilanza instauri canali di comunicazione con il «</a:t>
            </a:r>
            <a:r>
              <a:rPr lang="it-IT" altLang="ja-JP" i="1" dirty="0">
                <a:ea typeface="ＭＳ Ｐゴシック" panose="020B0600070205080204" pitchFamily="34" charset="-128"/>
                <a:cs typeface="Arial" panose="020B0604020202020204" pitchFamily="34" charset="0"/>
              </a:rPr>
              <a:t>Comitato per l’applicazione e la verifica delle regole del protocollo di regolamentazione con la partecipazione delle rappresentanze sindacali aziendali e del RLS</a:t>
            </a:r>
            <a:r>
              <a:rPr lang="it-IT" altLang="ja-JP" dirty="0">
                <a:ea typeface="ＭＳ Ｐゴシック" panose="020B0600070205080204" pitchFamily="34" charset="-128"/>
                <a:cs typeface="Arial" panose="020B0604020202020204" pitchFamily="34" charset="0"/>
              </a:rPr>
              <a:t>» per stimolare lo scambio informativo durante tutto l’intero periodo emergenziale </a:t>
            </a:r>
          </a:p>
          <a:p>
            <a:pPr algn="just">
              <a:buFont typeface="Arial" panose="020B0604020202020204" pitchFamily="34" charset="0"/>
              <a:buChar char="•"/>
              <a:defRPr/>
            </a:pPr>
            <a:r>
              <a:rPr lang="it-IT" altLang="ja-JP" u="sng" dirty="0">
                <a:ea typeface="ＭＳ Ｐゴシック" panose="020B0600070205080204" pitchFamily="34" charset="-128"/>
                <a:cs typeface="Arial" panose="020B0604020202020204" pitchFamily="34" charset="0"/>
              </a:rPr>
              <a:t>Il virus più pericoloso per qualsiasi impresa non è il Covid-19 ma la disorganizzazione !</a:t>
            </a:r>
          </a:p>
          <a:p>
            <a:pPr algn="just"/>
            <a:endParaRPr lang="it-IT" dirty="0"/>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D030E08E-2B73-174E-9FE4-173529EDA79C}"/>
              </a:ext>
            </a:extLst>
          </p:cNvPr>
          <p:cNvSpPr>
            <a:spLocks noGrp="1"/>
          </p:cNvSpPr>
          <p:nvPr>
            <p:ph type="ftr" sz="quarter" idx="11"/>
          </p:nvPr>
        </p:nvSpPr>
        <p:spPr/>
        <p:txBody>
          <a:bodyPr/>
          <a:lstStyle/>
          <a:p>
            <a:r>
              <a:rPr lang="it-IT" dirty="0"/>
              <a:t>22</a:t>
            </a:r>
          </a:p>
        </p:txBody>
      </p:sp>
    </p:spTree>
    <p:extLst>
      <p:ext uri="{BB962C8B-B14F-4D97-AF65-F5344CB8AC3E}">
        <p14:creationId xmlns:p14="http://schemas.microsoft.com/office/powerpoint/2010/main" val="223757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1421781" y="751796"/>
            <a:ext cx="5820937" cy="475567"/>
          </a:xfrm>
        </p:spPr>
        <p:txBody>
          <a:bodyPr>
            <a:noAutofit/>
          </a:bodyPr>
          <a:lstStyle/>
          <a:p>
            <a:r>
              <a:rPr lang="it-IT" sz="2100" b="1" dirty="0"/>
              <a:t>La normativa dell’emergenza e la sicurezza sul lavoro</a:t>
            </a:r>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668438" y="1528940"/>
            <a:ext cx="7847636" cy="2918825"/>
          </a:xfrm>
        </p:spPr>
        <p:txBody>
          <a:bodyPr>
            <a:normAutofit fontScale="92500"/>
          </a:bodyPr>
          <a:lstStyle/>
          <a:p>
            <a:pPr marL="257175" indent="-257175" algn="just">
              <a:buFont typeface="Arial" panose="020B0604020202020204" pitchFamily="34" charset="0"/>
              <a:buChar char="•"/>
            </a:pPr>
            <a:r>
              <a:rPr lang="it-IT" dirty="0"/>
              <a:t>La normativa emergenziale si è caratterizzata per l’adozione di provvedimenti anti-contagio sospensivi dell’attività di interi settori produttivi. Il tratto di queste disposizioni è quello della </a:t>
            </a:r>
            <a:r>
              <a:rPr lang="it-IT" u="sng" dirty="0"/>
              <a:t>contraddizione rispetto alcuni principi della disciplina in materia di sicurezza</a:t>
            </a:r>
            <a:r>
              <a:rPr lang="it-IT" dirty="0"/>
              <a:t> sul lavoro: (i) quello del </a:t>
            </a:r>
            <a:r>
              <a:rPr lang="it-IT" b="1" dirty="0"/>
              <a:t>contenimento del rischio </a:t>
            </a:r>
            <a:r>
              <a:rPr lang="it-IT" dirty="0"/>
              <a:t>ove non eliminabile alla fonte, senza sospensione delle attività; (ii) quello che onera i DL della </a:t>
            </a:r>
            <a:r>
              <a:rPr lang="it-IT" b="1" dirty="0"/>
              <a:t>responsabilità dei soli rischi professionali</a:t>
            </a:r>
            <a:r>
              <a:rPr lang="it-IT" dirty="0"/>
              <a:t> (il rischio pandemico grava infatti indistintamente su tutta la popolazione).</a:t>
            </a:r>
          </a:p>
          <a:p>
            <a:pPr marL="257175" indent="-257175" algn="just">
              <a:buFont typeface="Arial" panose="020B0604020202020204" pitchFamily="34" charset="0"/>
              <a:buChar char="•"/>
            </a:pPr>
            <a:r>
              <a:rPr lang="it-IT" dirty="0"/>
              <a:t>L’emergenza sanitaria ha introdotto disposizioni normative afferenti alla materia della salute e sicurezza sui luoghi di lavoro e che </a:t>
            </a:r>
            <a:r>
              <a:rPr lang="it-IT" u="sng" dirty="0"/>
              <a:t>si affiancano</a:t>
            </a:r>
            <a:r>
              <a:rPr lang="it-IT" dirty="0"/>
              <a:t>, per il periodo emergenziale, a quelle ordinarie, </a:t>
            </a:r>
            <a:r>
              <a:rPr lang="it-IT" u="sng" dirty="0"/>
              <a:t>conservando quindi una loro distinta natura e funzione</a:t>
            </a:r>
            <a:r>
              <a:rPr lang="it-IT" dirty="0"/>
              <a:t>. </a:t>
            </a:r>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60290"/>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76E86001-79B6-474F-8017-CE4E7B23AEF0}"/>
              </a:ext>
            </a:extLst>
          </p:cNvPr>
          <p:cNvSpPr>
            <a:spLocks noGrp="1"/>
          </p:cNvSpPr>
          <p:nvPr>
            <p:ph type="ftr" sz="quarter" idx="11"/>
          </p:nvPr>
        </p:nvSpPr>
        <p:spPr/>
        <p:txBody>
          <a:bodyPr/>
          <a:lstStyle/>
          <a:p>
            <a:r>
              <a:rPr lang="it-IT" dirty="0"/>
              <a:t>3</a:t>
            </a:r>
          </a:p>
        </p:txBody>
      </p:sp>
    </p:spTree>
    <p:extLst>
      <p:ext uri="{BB962C8B-B14F-4D97-AF65-F5344CB8AC3E}">
        <p14:creationId xmlns:p14="http://schemas.microsoft.com/office/powerpoint/2010/main" val="2872264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1421781" y="520581"/>
            <a:ext cx="5820937" cy="611009"/>
          </a:xfrm>
        </p:spPr>
        <p:txBody>
          <a:bodyPr>
            <a:noAutofit/>
          </a:bodyPr>
          <a:lstStyle/>
          <a:p>
            <a:r>
              <a:rPr lang="it-IT" sz="2100" b="1" dirty="0"/>
              <a:t>La normativa dell’emergenza e la sicurezza sul lavoro</a:t>
            </a:r>
            <a:br>
              <a:rPr lang="it-IT" sz="2100" b="1" dirty="0"/>
            </a:br>
            <a:r>
              <a:rPr lang="it-IT" sz="2100" b="1" dirty="0"/>
              <a:t> - Quadro normativo di sintesi -</a:t>
            </a:r>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668438" y="1237101"/>
            <a:ext cx="7847636" cy="2918825"/>
          </a:xfrm>
        </p:spPr>
        <p:txBody>
          <a:bodyPr>
            <a:normAutofit fontScale="25000" lnSpcReduction="20000"/>
          </a:bodyPr>
          <a:lstStyle/>
          <a:p>
            <a:pPr algn="just">
              <a:buSzPct val="100000"/>
              <a:buFont typeface="Arial Narrow" panose="020B0604020202020204" pitchFamily="34" charset="0"/>
              <a:buAutoNum type="arabicPeriod"/>
              <a:defRPr/>
            </a:pPr>
            <a:r>
              <a:rPr lang="it-IT" altLang="ja-JP" sz="5400" dirty="0">
                <a:ea typeface="ＭＳ Ｐゴシック" panose="020B0600070205080204" pitchFamily="34" charset="-128"/>
                <a:cs typeface="Arial" panose="020B0604020202020204" pitchFamily="34" charset="0"/>
              </a:rPr>
              <a:t> L’art. 42, secondo comma, della L. 24.4.2020 n. 27 ha equiparato, ai fini dell’inquadramento assicurativo INAIL, i casi accertati da infezione da coronavirus «</a:t>
            </a:r>
            <a:r>
              <a:rPr lang="it-IT" altLang="ja-JP" sz="5400" i="1" dirty="0">
                <a:ea typeface="ＭＳ Ｐゴシック" panose="020B0600070205080204" pitchFamily="34" charset="-128"/>
                <a:cs typeface="Arial" panose="020B0604020202020204" pitchFamily="34" charset="0"/>
              </a:rPr>
              <a:t>in occasione di lavoro</a:t>
            </a:r>
            <a:r>
              <a:rPr lang="it-IT" altLang="ja-JP" sz="5400" dirty="0">
                <a:ea typeface="ＭＳ Ｐゴシック" panose="020B0600070205080204" pitchFamily="34" charset="-128"/>
                <a:cs typeface="Arial" panose="020B0604020202020204" pitchFamily="34" charset="0"/>
              </a:rPr>
              <a:t>» ad «</a:t>
            </a:r>
            <a:r>
              <a:rPr lang="it-IT" altLang="ja-JP" sz="5400" i="1" dirty="0">
                <a:ea typeface="ＭＳ Ｐゴシック" panose="020B0600070205080204" pitchFamily="34" charset="-128"/>
                <a:cs typeface="Arial" panose="020B0604020202020204" pitchFamily="34" charset="0"/>
              </a:rPr>
              <a:t>infortunio sul lavoro</a:t>
            </a:r>
            <a:r>
              <a:rPr lang="it-IT" altLang="ja-JP" sz="5400" dirty="0">
                <a:ea typeface="ＭＳ Ｐゴシック" panose="020B0600070205080204" pitchFamily="34" charset="-128"/>
                <a:cs typeface="Arial" panose="020B0604020202020204" pitchFamily="34" charset="0"/>
              </a:rPr>
              <a:t>»</a:t>
            </a:r>
          </a:p>
          <a:p>
            <a:pPr algn="just">
              <a:buSzPct val="100000"/>
              <a:buFont typeface="Arial Narrow" panose="020B0604020202020204" pitchFamily="34" charset="0"/>
              <a:buAutoNum type="arabicPeriod"/>
              <a:defRPr/>
            </a:pPr>
            <a:r>
              <a:rPr lang="it-IT" altLang="ja-JP" sz="5400" dirty="0">
                <a:ea typeface="ＭＳ Ｐゴシック" panose="020B0600070205080204" pitchFamily="34" charset="-128"/>
                <a:cs typeface="Arial" panose="020B0604020202020204" pitchFamily="34" charset="0"/>
              </a:rPr>
              <a:t> Il D.L. 25 marzo 2020 n.19 ha attribuito al Presidente del Consiglio dei Ministri il potere, tramite l’emanazione di atti regolamentari, di limitare o sospendere le attività di impresa assumendo, nel contempo, protocolli di sicurezza anti-contagio</a:t>
            </a:r>
          </a:p>
          <a:p>
            <a:pPr algn="just">
              <a:buSzPct val="100000"/>
              <a:buFont typeface="Arial Narrow" panose="020B0604020202020204" pitchFamily="34" charset="0"/>
              <a:buAutoNum type="arabicPeriod"/>
              <a:defRPr/>
            </a:pPr>
            <a:r>
              <a:rPr lang="it-IT" altLang="ja-JP" sz="5400" dirty="0">
                <a:ea typeface="ＭＳ Ｐゴシック" panose="020B0600070205080204" pitchFamily="34" charset="-128"/>
                <a:cs typeface="Arial" panose="020B0604020202020204" pitchFamily="34" charset="0"/>
              </a:rPr>
              <a:t> Il DPCM del 2 Marzo 2021 (ultimo di una lunga serie) ha previsto all’art. 4 </a:t>
            </a:r>
            <a:r>
              <a:rPr lang="it-IT" altLang="ja-JP" sz="5400" b="1" dirty="0">
                <a:ea typeface="ＭＳ Ｐゴシック" panose="020B0600070205080204" pitchFamily="34" charset="-128"/>
                <a:cs typeface="Arial" panose="020B0604020202020204" pitchFamily="34" charset="0"/>
              </a:rPr>
              <a:t>l’obbligo</a:t>
            </a:r>
            <a:r>
              <a:rPr lang="it-IT" altLang="ja-JP" sz="5400" dirty="0">
                <a:ea typeface="ＭＳ Ｐゴシック" panose="020B0600070205080204" pitchFamily="34" charset="-128"/>
                <a:cs typeface="Arial" panose="020B0604020202020204" pitchFamily="34" charset="0"/>
              </a:rPr>
              <a:t> (per tutte le attività produttive industriali e commerciali) del rispetto di specifici protocolli </a:t>
            </a:r>
            <a:r>
              <a:rPr lang="it-IT" altLang="ja-JP" sz="5400" u="sng" dirty="0">
                <a:ea typeface="ＭＳ Ｐゴシック" panose="020B0600070205080204" pitchFamily="34" charset="-128"/>
                <a:cs typeface="Arial" panose="020B0604020202020204" pitchFamily="34" charset="0"/>
              </a:rPr>
              <a:t>sottoscritti tra Governo e parti sociali</a:t>
            </a:r>
            <a:r>
              <a:rPr lang="it-IT" altLang="ja-JP" sz="5400" dirty="0">
                <a:ea typeface="ＭＳ Ｐゴシック" panose="020B0600070205080204" pitchFamily="34" charset="-128"/>
                <a:cs typeface="Arial" panose="020B0604020202020204" pitchFamily="34" charset="0"/>
              </a:rPr>
              <a:t>: (1) per gli ambienti di lavoro, (2) per i cantieri, (3) per il trasporto e la logistica. L’ultima versione del protocollo condiviso risale al </a:t>
            </a:r>
            <a:r>
              <a:rPr lang="it-IT" altLang="ja-JP" sz="5400" b="1" dirty="0">
                <a:ea typeface="ＭＳ Ｐゴシック" panose="020B0600070205080204" pitchFamily="34" charset="-128"/>
                <a:cs typeface="Arial" panose="020B0604020202020204" pitchFamily="34" charset="0"/>
              </a:rPr>
              <a:t>6 Aprile 2021</a:t>
            </a:r>
          </a:p>
          <a:p>
            <a:pPr algn="just">
              <a:buSzPct val="100000"/>
              <a:buFont typeface="Arial Narrow" panose="020B0604020202020204" pitchFamily="34" charset="0"/>
              <a:buAutoNum type="arabicPeriod"/>
              <a:defRPr/>
            </a:pPr>
            <a:r>
              <a:rPr lang="it-IT" altLang="ja-JP" sz="5400" dirty="0">
                <a:ea typeface="ＭＳ Ｐゴシック" panose="020B0600070205080204" pitchFamily="34" charset="-128"/>
                <a:cs typeface="Arial" panose="020B0604020202020204" pitchFamily="34" charset="0"/>
              </a:rPr>
              <a:t>L’</a:t>
            </a:r>
            <a:r>
              <a:rPr lang="it-IT" altLang="ja-JP" sz="5400" b="1" dirty="0">
                <a:ea typeface="ＭＳ Ｐゴシック" panose="020B0600070205080204" pitchFamily="34" charset="-128"/>
                <a:cs typeface="Arial" panose="020B0604020202020204" pitchFamily="34" charset="0"/>
              </a:rPr>
              <a:t>art. 29-bis della Legge 5 Giugno 2020 nr.40</a:t>
            </a:r>
            <a:r>
              <a:rPr lang="it-IT" altLang="ja-JP" sz="5400" dirty="0">
                <a:ea typeface="ＭＳ Ｐゴシック" panose="020B0600070205080204" pitchFamily="34" charset="-128"/>
                <a:cs typeface="Arial" panose="020B0604020202020204" pitchFamily="34" charset="0"/>
              </a:rPr>
              <a:t> stabilisce che «</a:t>
            </a:r>
            <a:r>
              <a:rPr lang="it-IT" altLang="ja-JP" sz="5400" i="1" dirty="0">
                <a:ea typeface="ＭＳ Ｐゴシック" panose="020B0600070205080204" pitchFamily="34" charset="-128"/>
                <a:cs typeface="Arial" panose="020B0604020202020204" pitchFamily="34" charset="0"/>
              </a:rPr>
              <a:t>ai fini della tutela contro il rischio di contagio da COVID-19 i datori di lavori pubblici e privati adempiono all’obbligo di cui all’art. 2087 del c.c. mediante l’applicazione delle prescrizioni contenute nel: (1) protocollo del 24 aprile 2020; (2) negli altri protocolli e linee guida di cui al D.L. 16 Maggio 2020 n.33; (3) nei protocolli o accordi di settore stipulati dalle organizzazioni sindacali e datoriali comparativamente più rappresentative sul piano nazionale qualora i punti (1) e (2) non siano applicabili</a:t>
            </a:r>
            <a:r>
              <a:rPr lang="it-IT" altLang="ja-JP" sz="5400" dirty="0">
                <a:ea typeface="ＭＳ Ｐゴシック" panose="020B0600070205080204" pitchFamily="34" charset="-128"/>
                <a:cs typeface="Arial" panose="020B0604020202020204" pitchFamily="34" charset="0"/>
              </a:rPr>
              <a:t>» </a:t>
            </a:r>
          </a:p>
          <a:p>
            <a:pPr algn="just">
              <a:buSzPct val="100000"/>
              <a:buFont typeface="Arial Narrow" panose="020B0604020202020204" pitchFamily="34" charset="0"/>
              <a:buAutoNum type="arabicPeriod"/>
              <a:defRPr/>
            </a:pPr>
            <a:r>
              <a:rPr lang="it-IT" altLang="ja-JP" sz="5400" dirty="0">
                <a:ea typeface="ＭＳ Ｐゴシック" panose="020B0600070205080204" pitchFamily="34" charset="-128"/>
                <a:cs typeface="Arial" panose="020B0604020202020204" pitchFamily="34" charset="0"/>
              </a:rPr>
              <a:t> La normativa emergenziale ha quindi </a:t>
            </a:r>
            <a:r>
              <a:rPr lang="it-IT" altLang="ja-JP" sz="5400" b="1" dirty="0">
                <a:ea typeface="ＭＳ Ｐゴシック" panose="020B0600070205080204" pitchFamily="34" charset="-128"/>
                <a:cs typeface="Arial" panose="020B0604020202020204" pitchFamily="34" charset="0"/>
              </a:rPr>
              <a:t>definito il perimetro del c.d. «</a:t>
            </a:r>
            <a:r>
              <a:rPr lang="it-IT" altLang="ja-JP" sz="5400" b="1" i="1" dirty="0">
                <a:ea typeface="ＭＳ Ｐゴシック" panose="020B0600070205080204" pitchFamily="34" charset="-128"/>
                <a:cs typeface="Arial" panose="020B0604020202020204" pitchFamily="34" charset="0"/>
              </a:rPr>
              <a:t>rischio consentito</a:t>
            </a:r>
            <a:r>
              <a:rPr lang="it-IT" altLang="ja-JP" sz="5400" b="1" dirty="0">
                <a:ea typeface="ＭＳ Ｐゴシック" panose="020B0600070205080204" pitchFamily="34" charset="-128"/>
                <a:cs typeface="Arial" panose="020B0604020202020204" pitchFamily="34" charset="0"/>
              </a:rPr>
              <a:t>» per le attività imprenditoriali durante il periodo pandemico</a:t>
            </a:r>
            <a:r>
              <a:rPr lang="it-IT" altLang="ja-JP" sz="5400" dirty="0">
                <a:ea typeface="ＭＳ Ｐゴシック" panose="020B0600070205080204" pitchFamily="34" charset="-128"/>
                <a:cs typeface="Arial" panose="020B0604020202020204" pitchFamily="34" charset="0"/>
              </a:rPr>
              <a:t>:  l’attività d’impresa viene consentita a fronte di un </a:t>
            </a:r>
            <a:r>
              <a:rPr lang="it-IT" altLang="ja-JP" sz="5400" b="1" dirty="0">
                <a:ea typeface="ＭＳ Ｐゴシック" panose="020B0600070205080204" pitchFamily="34" charset="-128"/>
                <a:cs typeface="Arial" panose="020B0604020202020204" pitchFamily="34" charset="0"/>
              </a:rPr>
              <a:t>bilanciamento</a:t>
            </a:r>
            <a:r>
              <a:rPr lang="it-IT" altLang="ja-JP" sz="5400" dirty="0">
                <a:ea typeface="ＭＳ Ｐゴシック" panose="020B0600070205080204" pitchFamily="34" charset="-128"/>
                <a:cs typeface="Arial" panose="020B0604020202020204" pitchFamily="34" charset="0"/>
              </a:rPr>
              <a:t> di interessi (</a:t>
            </a:r>
            <a:r>
              <a:rPr lang="it-IT" altLang="ja-JP" sz="5400" u="sng" dirty="0">
                <a:ea typeface="ＭＳ Ｐゴシック" panose="020B0600070205080204" pitchFamily="34" charset="-128"/>
                <a:cs typeface="Arial" panose="020B0604020202020204" pitchFamily="34" charset="0"/>
              </a:rPr>
              <a:t>di competenza propria del legislatore</a:t>
            </a:r>
            <a:r>
              <a:rPr lang="it-IT" altLang="ja-JP" sz="5400" dirty="0">
                <a:ea typeface="ＭＳ Ｐゴシック" panose="020B0600070205080204" pitchFamily="34" charset="-128"/>
                <a:cs typeface="Arial" panose="020B0604020202020204" pitchFamily="34" charset="0"/>
              </a:rPr>
              <a:t>), assicurando l’equilibrio  </a:t>
            </a:r>
            <a:r>
              <a:rPr lang="it-IT" altLang="ja-JP" sz="5400" b="1" dirty="0">
                <a:ea typeface="ＭＳ Ｐゴシック" panose="020B0600070205080204" pitchFamily="34" charset="-128"/>
                <a:cs typeface="Arial" panose="020B0604020202020204" pitchFamily="34" charset="0"/>
              </a:rPr>
              <a:t>tra rischio assunto</a:t>
            </a:r>
            <a:r>
              <a:rPr lang="it-IT" altLang="ja-JP" sz="5400" dirty="0">
                <a:ea typeface="ＭＳ Ｐゴシック" panose="020B0600070205080204" pitchFamily="34" charset="-128"/>
                <a:cs typeface="Arial" panose="020B0604020202020204" pitchFamily="34" charset="0"/>
              </a:rPr>
              <a:t> (per la salute collettiva ed individuale) e i </a:t>
            </a:r>
            <a:r>
              <a:rPr lang="it-IT" altLang="ja-JP" sz="5400" b="1" dirty="0">
                <a:ea typeface="ＭＳ Ｐゴシック" panose="020B0600070205080204" pitchFamily="34" charset="-128"/>
                <a:cs typeface="Arial" panose="020B0604020202020204" pitchFamily="34" charset="0"/>
              </a:rPr>
              <a:t>benefici conseguibili </a:t>
            </a:r>
            <a:r>
              <a:rPr lang="it-IT" altLang="ja-JP" sz="5400" dirty="0">
                <a:ea typeface="ＭＳ Ｐゴシック" panose="020B0600070205080204" pitchFamily="34" charset="-128"/>
                <a:cs typeface="Arial" panose="020B0604020202020204" pitchFamily="34" charset="0"/>
              </a:rPr>
              <a:t>(esercizio dell’attività) attraverso l’obbligo di osservanza delle cautele indicate</a:t>
            </a:r>
          </a:p>
          <a:p>
            <a:pPr algn="just">
              <a:buSzPct val="100000"/>
              <a:buFont typeface="Arial Narrow" panose="020B0604020202020204" pitchFamily="34" charset="0"/>
              <a:buAutoNum type="arabicPeriod"/>
              <a:defRPr/>
            </a:pPr>
            <a:endParaRPr lang="it-IT" altLang="ja-JP" b="1" dirty="0">
              <a:ea typeface="ＭＳ Ｐゴシック" panose="020B0600070205080204" pitchFamily="34" charset="-128"/>
              <a:cs typeface="Arial" panose="020B0604020202020204" pitchFamily="34" charset="0"/>
            </a:endParaRPr>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69815"/>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5215B856-A5E4-2F4E-A743-8C9ECE73A311}"/>
              </a:ext>
            </a:extLst>
          </p:cNvPr>
          <p:cNvSpPr>
            <a:spLocks noGrp="1"/>
          </p:cNvSpPr>
          <p:nvPr>
            <p:ph type="ftr" sz="quarter" idx="11"/>
          </p:nvPr>
        </p:nvSpPr>
        <p:spPr/>
        <p:txBody>
          <a:bodyPr/>
          <a:lstStyle/>
          <a:p>
            <a:r>
              <a:rPr lang="it-IT" dirty="0"/>
              <a:t>4</a:t>
            </a:r>
          </a:p>
        </p:txBody>
      </p:sp>
    </p:spTree>
    <p:extLst>
      <p:ext uri="{BB962C8B-B14F-4D97-AF65-F5344CB8AC3E}">
        <p14:creationId xmlns:p14="http://schemas.microsoft.com/office/powerpoint/2010/main" val="532730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728031"/>
            <a:ext cx="4960307" cy="475567"/>
          </a:xfrm>
        </p:spPr>
        <p:txBody>
          <a:bodyPr>
            <a:normAutofit/>
          </a:bodyPr>
          <a:lstStyle/>
          <a:p>
            <a:r>
              <a:rPr lang="it-IT" sz="2100" dirty="0"/>
              <a:t>Il rischio da contagio</a:t>
            </a:r>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1143000" y="1381117"/>
            <a:ext cx="6858000" cy="2918825"/>
          </a:xfrm>
        </p:spPr>
        <p:txBody>
          <a:bodyPr>
            <a:normAutofit fontScale="70000" lnSpcReduction="20000"/>
          </a:bodyPr>
          <a:lstStyle/>
          <a:p>
            <a:pPr algn="just">
              <a:lnSpc>
                <a:spcPct val="120000"/>
              </a:lnSpc>
              <a:buSzPct val="100000"/>
              <a:defRPr/>
            </a:pPr>
            <a:r>
              <a:rPr lang="it-IT" altLang="ja-JP" dirty="0">
                <a:ea typeface="ＭＳ Ｐゴシック" panose="020B0600070205080204" pitchFamily="34" charset="-128"/>
                <a:cs typeface="Arial" panose="020B0604020202020204" pitchFamily="34" charset="0"/>
              </a:rPr>
              <a:t>Un tema centrale: qual è la </a:t>
            </a:r>
            <a:r>
              <a:rPr lang="it-IT" altLang="ja-JP" b="1" dirty="0">
                <a:ea typeface="ＭＳ Ｐゴシック" panose="020B0600070205080204" pitchFamily="34" charset="-128"/>
                <a:cs typeface="Arial" panose="020B0604020202020204" pitchFamily="34" charset="0"/>
              </a:rPr>
              <a:t>natura del rischio da contagio</a:t>
            </a:r>
            <a:r>
              <a:rPr lang="it-IT" altLang="ja-JP" dirty="0">
                <a:ea typeface="ＭＳ Ｐゴシック" panose="020B0600070205080204" pitchFamily="34" charset="-128"/>
                <a:cs typeface="Arial" panose="020B0604020202020204" pitchFamily="34" charset="0"/>
              </a:rPr>
              <a:t> da Covid-19 e del </a:t>
            </a:r>
            <a:r>
              <a:rPr lang="it-IT" altLang="ja-JP" b="1" dirty="0">
                <a:ea typeface="ＭＳ Ｐゴシック" panose="020B0600070205080204" pitchFamily="34" charset="-128"/>
                <a:cs typeface="Arial" panose="020B0604020202020204" pitchFamily="34" charset="0"/>
              </a:rPr>
              <a:t>connesso obbligo di procedere o meno alla valutazione del rischio</a:t>
            </a:r>
            <a:r>
              <a:rPr lang="it-IT" altLang="ja-JP" dirty="0">
                <a:ea typeface="ＭＳ Ｐゴシック" panose="020B0600070205080204" pitchFamily="34" charset="-128"/>
                <a:cs typeface="Arial" panose="020B0604020202020204" pitchFamily="34" charset="0"/>
              </a:rPr>
              <a:t>, con aggiornamento del relativo documento?</a:t>
            </a:r>
          </a:p>
          <a:p>
            <a:pPr algn="just">
              <a:lnSpc>
                <a:spcPct val="120000"/>
              </a:lnSpc>
              <a:buSzPct val="100000"/>
              <a:defRPr/>
            </a:pPr>
            <a:r>
              <a:rPr lang="it-IT" altLang="ja-JP" dirty="0">
                <a:ea typeface="ＭＳ Ｐゴシック" panose="020B0600070205080204" pitchFamily="34" charset="-128"/>
                <a:cs typeface="Arial" panose="020B0604020202020204" pitchFamily="34" charset="0"/>
              </a:rPr>
              <a:t>Due correnti di pensiero in dottrina:</a:t>
            </a:r>
          </a:p>
          <a:p>
            <a:pPr algn="just">
              <a:lnSpc>
                <a:spcPct val="120000"/>
              </a:lnSpc>
              <a:buSzPct val="100000"/>
              <a:defRPr/>
            </a:pPr>
            <a:r>
              <a:rPr lang="it-IT" altLang="ja-JP" b="1" i="1" u="sng" dirty="0">
                <a:ea typeface="ＭＳ Ｐゴシック" panose="020B0600070205080204" pitchFamily="34" charset="-128"/>
                <a:cs typeface="Arial" panose="020B0604020202020204" pitchFamily="34" charset="0"/>
              </a:rPr>
              <a:t>Una prima tesi</a:t>
            </a:r>
            <a:r>
              <a:rPr lang="it-IT" altLang="ja-JP" dirty="0">
                <a:ea typeface="ＭＳ Ｐゴシック" panose="020B0600070205080204" pitchFamily="34" charset="-128"/>
                <a:cs typeface="Arial" panose="020B0604020202020204" pitchFamily="34" charset="0"/>
              </a:rPr>
              <a:t>: </a:t>
            </a:r>
            <a:r>
              <a:rPr lang="it-IT" altLang="ja-JP" b="1" dirty="0">
                <a:ea typeface="ＭＳ Ｐゴシック" panose="020B0600070205080204" pitchFamily="34" charset="-128"/>
                <a:cs typeface="Arial" panose="020B0604020202020204" pitchFamily="34" charset="0"/>
              </a:rPr>
              <a:t>il rischio da </a:t>
            </a:r>
            <a:r>
              <a:rPr lang="it-IT" altLang="ja-JP" b="1" i="1" dirty="0">
                <a:ea typeface="ＭＳ Ｐゴシック" panose="020B0600070205080204" pitchFamily="34" charset="-128"/>
                <a:cs typeface="Arial" panose="020B0604020202020204" pitchFamily="34" charset="0"/>
              </a:rPr>
              <a:t>coronavirus</a:t>
            </a:r>
            <a:r>
              <a:rPr lang="it-IT" altLang="ja-JP" b="1" dirty="0">
                <a:ea typeface="ＭＳ Ｐゴシック" panose="020B0600070205080204" pitchFamily="34" charset="-128"/>
                <a:cs typeface="Arial" panose="020B0604020202020204" pitchFamily="34" charset="0"/>
              </a:rPr>
              <a:t> </a:t>
            </a:r>
            <a:r>
              <a:rPr lang="it-IT" altLang="ja-JP" dirty="0">
                <a:ea typeface="ＭＳ Ｐゴシック" panose="020B0600070205080204" pitchFamily="34" charset="-128"/>
                <a:cs typeface="Arial" panose="020B0604020202020204" pitchFamily="34" charset="0"/>
              </a:rPr>
              <a:t>non è un rischio generato o occasionato dalla prestazione o dall’organizzazione lavorativa ma </a:t>
            </a:r>
            <a:r>
              <a:rPr lang="it-IT" altLang="ja-JP" b="1" dirty="0">
                <a:ea typeface="ＭＳ Ｐゴシック" panose="020B0600070205080204" pitchFamily="34" charset="-128"/>
                <a:cs typeface="Arial" panose="020B0604020202020204" pitchFamily="34" charset="0"/>
              </a:rPr>
              <a:t>è un rischio pandemico</a:t>
            </a:r>
            <a:r>
              <a:rPr lang="it-IT" altLang="ja-JP" dirty="0">
                <a:ea typeface="ＭＳ Ｐゴシック" panose="020B0600070205080204" pitchFamily="34" charset="-128"/>
                <a:cs typeface="Arial" panose="020B0604020202020204" pitchFamily="34" charset="0"/>
              </a:rPr>
              <a:t> che </a:t>
            </a:r>
            <a:r>
              <a:rPr lang="it-IT" altLang="ja-JP" u="sng" dirty="0">
                <a:ea typeface="ＭＳ Ｐゴシック" panose="020B0600070205080204" pitchFamily="34" charset="-128"/>
                <a:cs typeface="Arial" panose="020B0604020202020204" pitchFamily="34" charset="0"/>
              </a:rPr>
              <a:t>grava ovunque in ogni luogo e su tutta la popolazione mondiale</a:t>
            </a:r>
            <a:r>
              <a:rPr lang="it-IT" altLang="ja-JP" dirty="0">
                <a:ea typeface="ＭＳ Ｐゴシック" panose="020B0600070205080204" pitchFamily="34" charset="-128"/>
                <a:cs typeface="Arial" panose="020B0604020202020204" pitchFamily="34" charset="0"/>
              </a:rPr>
              <a:t>. I protocolli anti-contagio (da ultimo 6.4.2021) affermano chiaramente che «</a:t>
            </a:r>
            <a:r>
              <a:rPr lang="it-IT" altLang="ja-JP" i="1" dirty="0">
                <a:ea typeface="ＭＳ Ｐゴシック" panose="020B0600070205080204" pitchFamily="34" charset="-128"/>
                <a:cs typeface="Arial" panose="020B0604020202020204" pitchFamily="34" charset="0"/>
              </a:rPr>
              <a:t>il virus SARS-CoV-2/COVID-19 rappresenta un rischio biologico generico per il quale occorre adottare misure uguali per tutta la popolazione</a:t>
            </a:r>
            <a:r>
              <a:rPr lang="it-IT" altLang="ja-JP" dirty="0">
                <a:ea typeface="ＭＳ Ｐゴシック" panose="020B0600070205080204" pitchFamily="34" charset="-128"/>
                <a:cs typeface="Arial" panose="020B0604020202020204" pitchFamily="34" charset="0"/>
              </a:rPr>
              <a:t>» </a:t>
            </a:r>
          </a:p>
          <a:p>
            <a:pPr algn="just">
              <a:lnSpc>
                <a:spcPct val="120000"/>
              </a:lnSpc>
              <a:buSzPct val="100000"/>
              <a:defRPr/>
            </a:pPr>
            <a:r>
              <a:rPr lang="it-IT" altLang="ja-JP" b="1" i="1" u="sng" dirty="0">
                <a:ea typeface="ＭＳ Ｐゴシック" panose="020B0600070205080204" pitchFamily="34" charset="-128"/>
                <a:cs typeface="Arial" panose="020B0604020202020204" pitchFamily="34" charset="0"/>
              </a:rPr>
              <a:t>Una seconda tesi</a:t>
            </a:r>
            <a:r>
              <a:rPr lang="it-IT" altLang="ja-JP" u="sng" dirty="0">
                <a:ea typeface="ＭＳ Ｐゴシック" panose="020B0600070205080204" pitchFamily="34" charset="-128"/>
                <a:cs typeface="Arial" panose="020B0604020202020204" pitchFamily="34" charset="0"/>
              </a:rPr>
              <a:t>:</a:t>
            </a:r>
            <a:r>
              <a:rPr lang="it-IT" altLang="ja-JP" dirty="0">
                <a:ea typeface="ＭＳ Ｐゴシック" panose="020B0600070205080204" pitchFamily="34" charset="-128"/>
                <a:cs typeface="Arial" panose="020B0604020202020204" pitchFamily="34" charset="0"/>
              </a:rPr>
              <a:t> il rischio da </a:t>
            </a:r>
            <a:r>
              <a:rPr lang="it-IT" altLang="ja-JP" i="1" dirty="0">
                <a:ea typeface="ＭＳ Ｐゴシック" panose="020B0600070205080204" pitchFamily="34" charset="-128"/>
                <a:cs typeface="Arial" panose="020B0604020202020204" pitchFamily="34" charset="0"/>
              </a:rPr>
              <a:t>coronavirus</a:t>
            </a:r>
            <a:r>
              <a:rPr lang="it-IT" altLang="ja-JP" dirty="0">
                <a:ea typeface="ＭＳ Ｐゴシック" panose="020B0600070205080204" pitchFamily="34" charset="-128"/>
                <a:cs typeface="Arial" panose="020B0604020202020204" pitchFamily="34" charset="0"/>
              </a:rPr>
              <a:t> </a:t>
            </a:r>
            <a:r>
              <a:rPr lang="it-IT" altLang="ja-JP" b="1" dirty="0">
                <a:ea typeface="ＭＳ Ｐゴシック" panose="020B0600070205080204" pitchFamily="34" charset="-128"/>
                <a:cs typeface="Arial" panose="020B0604020202020204" pitchFamily="34" charset="0"/>
              </a:rPr>
              <a:t>è un vero e proprio rischio professionale </a:t>
            </a:r>
            <a:r>
              <a:rPr lang="it-IT" altLang="ja-JP" dirty="0">
                <a:ea typeface="ＭＳ Ｐゴシック" panose="020B0600070205080204" pitchFamily="34" charset="-128"/>
                <a:cs typeface="Arial" panose="020B0604020202020204" pitchFamily="34" charset="0"/>
              </a:rPr>
              <a:t>che, pur atteggiandosi originariamente come «esogeno», </a:t>
            </a:r>
            <a:r>
              <a:rPr lang="it-IT" altLang="ja-JP" b="1" dirty="0">
                <a:ea typeface="ＭＳ Ｐゴシック" panose="020B0600070205080204" pitchFamily="34" charset="-128"/>
                <a:cs typeface="Arial" panose="020B0604020202020204" pitchFamily="34" charset="0"/>
              </a:rPr>
              <a:t>si aggrava nell’ambito dei contesti lavorativi</a:t>
            </a:r>
            <a:r>
              <a:rPr lang="it-IT" altLang="ja-JP" dirty="0">
                <a:ea typeface="ＭＳ Ｐゴシック" panose="020B0600070205080204" pitchFamily="34" charset="-128"/>
                <a:cs typeface="Arial" panose="020B0604020202020204" pitchFamily="34" charset="0"/>
              </a:rPr>
              <a:t>, e, dunque deve essere valutato nell’ambito del DVR in quanto il d.lgs. 81/2008 impone di valutare «</a:t>
            </a:r>
            <a:r>
              <a:rPr lang="it-IT" altLang="ja-JP" b="1" i="1" dirty="0">
                <a:ea typeface="ＭＳ Ｐゴシック" panose="020B0600070205080204" pitchFamily="34" charset="-128"/>
                <a:cs typeface="Arial" panose="020B0604020202020204" pitchFamily="34" charset="0"/>
              </a:rPr>
              <a:t>tutti</a:t>
            </a:r>
            <a:r>
              <a:rPr lang="it-IT" altLang="ja-JP" dirty="0">
                <a:ea typeface="ＭＳ Ｐゴシック" panose="020B0600070205080204" pitchFamily="34" charset="-128"/>
                <a:cs typeface="Arial" panose="020B0604020202020204" pitchFamily="34" charset="0"/>
              </a:rPr>
              <a:t>» i rischi senza distinzione (art. 2 </a:t>
            </a:r>
            <a:r>
              <a:rPr lang="it-IT" altLang="ja-JP" dirty="0" err="1">
                <a:ea typeface="ＭＳ Ｐゴシック" panose="020B0600070205080204" pitchFamily="34" charset="-128"/>
                <a:cs typeface="Arial" panose="020B0604020202020204" pitchFamily="34" charset="0"/>
              </a:rPr>
              <a:t>lett</a:t>
            </a:r>
            <a:r>
              <a:rPr lang="it-IT" altLang="ja-JP" dirty="0">
                <a:ea typeface="ＭＳ Ｐゴシック" panose="020B0600070205080204" pitchFamily="34" charset="-128"/>
                <a:cs typeface="Arial" panose="020B0604020202020204" pitchFamily="34" charset="0"/>
              </a:rPr>
              <a:t>. </a:t>
            </a:r>
            <a:r>
              <a:rPr lang="it-IT" altLang="ja-JP" i="1" dirty="0" err="1">
                <a:ea typeface="ＭＳ Ｐゴシック" panose="020B0600070205080204" pitchFamily="34" charset="-128"/>
                <a:cs typeface="Arial" panose="020B0604020202020204" pitchFamily="34" charset="0"/>
              </a:rPr>
              <a:t>q</a:t>
            </a:r>
            <a:r>
              <a:rPr lang="it-IT" altLang="ja-JP" i="1" dirty="0">
                <a:ea typeface="ＭＳ Ｐゴシック" panose="020B0600070205080204" pitchFamily="34" charset="-128"/>
                <a:cs typeface="Arial" panose="020B0604020202020204" pitchFamily="34" charset="0"/>
              </a:rPr>
              <a:t>)</a:t>
            </a:r>
            <a:r>
              <a:rPr lang="it-IT" altLang="ja-JP" dirty="0">
                <a:ea typeface="ＭＳ Ｐゴシック" panose="020B0600070205080204" pitchFamily="34" charset="-128"/>
                <a:cs typeface="Arial" panose="020B0604020202020204" pitchFamily="34" charset="0"/>
              </a:rPr>
              <a:t>)</a:t>
            </a:r>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7588DDFA-A9DC-0F4E-BA98-20C70E984074}"/>
              </a:ext>
            </a:extLst>
          </p:cNvPr>
          <p:cNvSpPr>
            <a:spLocks noGrp="1"/>
          </p:cNvSpPr>
          <p:nvPr>
            <p:ph type="ftr" sz="quarter" idx="11"/>
          </p:nvPr>
        </p:nvSpPr>
        <p:spPr/>
        <p:txBody>
          <a:bodyPr/>
          <a:lstStyle/>
          <a:p>
            <a:r>
              <a:rPr lang="it-IT" dirty="0"/>
              <a:t>5</a:t>
            </a:r>
          </a:p>
        </p:txBody>
      </p:sp>
    </p:spTree>
    <p:extLst>
      <p:ext uri="{BB962C8B-B14F-4D97-AF65-F5344CB8AC3E}">
        <p14:creationId xmlns:p14="http://schemas.microsoft.com/office/powerpoint/2010/main" val="2178173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555526"/>
            <a:ext cx="4960307" cy="475567"/>
          </a:xfrm>
        </p:spPr>
        <p:txBody>
          <a:bodyPr>
            <a:normAutofit fontScale="90000"/>
          </a:bodyPr>
          <a:lstStyle/>
          <a:p>
            <a:r>
              <a:rPr lang="it-IT" sz="2100" dirty="0"/>
              <a:t>Il rischio da contagio</a:t>
            </a:r>
            <a:br>
              <a:rPr lang="it-IT" sz="2100" dirty="0"/>
            </a:br>
            <a:r>
              <a:rPr lang="it-IT" sz="2100" dirty="0"/>
              <a:t>Il dato normativo</a:t>
            </a:r>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971600" y="1347614"/>
            <a:ext cx="7632848" cy="2561484"/>
          </a:xfrm>
        </p:spPr>
        <p:txBody>
          <a:bodyPr>
            <a:noAutofit/>
          </a:bodyPr>
          <a:lstStyle/>
          <a:p>
            <a:pPr algn="just">
              <a:lnSpc>
                <a:spcPct val="120000"/>
              </a:lnSpc>
              <a:buSzPct val="100000"/>
              <a:buFont typeface="Arial" panose="020B0604020202020204" pitchFamily="34" charset="0"/>
              <a:buChar char="•"/>
              <a:defRPr/>
            </a:pPr>
            <a:r>
              <a:rPr lang="it-IT" altLang="ja-JP" sz="1300" dirty="0">
                <a:ea typeface="ＭＳ Ｐゴシック" panose="020B0600070205080204" pitchFamily="34" charset="-128"/>
                <a:cs typeface="Arial" panose="020B0604020202020204" pitchFamily="34" charset="0"/>
              </a:rPr>
              <a:t> Il 4.6.2020 è stata pubblicata la </a:t>
            </a:r>
            <a:r>
              <a:rPr lang="it-IT" altLang="ja-JP" sz="1300" b="1" dirty="0">
                <a:ea typeface="ＭＳ Ｐゴシック" panose="020B0600070205080204" pitchFamily="34" charset="-128"/>
                <a:cs typeface="Arial" panose="020B0604020202020204" pitchFamily="34" charset="0"/>
              </a:rPr>
              <a:t>Direttiva (UE) 2020/739</a:t>
            </a:r>
            <a:r>
              <a:rPr lang="it-IT" altLang="ja-JP" sz="1300" dirty="0">
                <a:ea typeface="ＭＳ Ｐゴシック" panose="020B0600070205080204" pitchFamily="34" charset="-128"/>
                <a:cs typeface="Arial" panose="020B0604020202020204" pitchFamily="34" charset="0"/>
              </a:rPr>
              <a:t> che ha modificato l’allegato III della Direttiva 2000/54/CE (che ha per oggetto la protezione dei lavoratori contro i rischi per la loro sicurezza e salute derivanti dall’esposizione agli agenti biologici) inserendo nella tabella relativa i </a:t>
            </a:r>
            <a:r>
              <a:rPr lang="it-IT" altLang="ja-JP" sz="1300" b="1" dirty="0">
                <a:ea typeface="ＭＳ Ｐゴシック" panose="020B0600070205080204" pitchFamily="34" charset="-128"/>
                <a:cs typeface="Arial" panose="020B0604020202020204" pitchFamily="34" charset="0"/>
              </a:rPr>
              <a:t>virus</a:t>
            </a:r>
            <a:r>
              <a:rPr lang="it-IT" altLang="ja-JP" sz="1300" dirty="0">
                <a:ea typeface="ＭＳ Ｐゴシック" panose="020B0600070205080204" pitchFamily="34" charset="-128"/>
                <a:cs typeface="Arial" panose="020B0604020202020204" pitchFamily="34" charset="0"/>
              </a:rPr>
              <a:t> la nuova voce: Sindrome respiratoria acuta grave da coronavirus 2 (SARS-CoV-2) con classificazione </a:t>
            </a:r>
            <a:r>
              <a:rPr lang="it-IT" altLang="ja-JP" sz="1300" b="1" dirty="0">
                <a:ea typeface="ＭＳ Ｐゴシック" panose="020B0600070205080204" pitchFamily="34" charset="-128"/>
                <a:cs typeface="Arial" panose="020B0604020202020204" pitchFamily="34" charset="0"/>
              </a:rPr>
              <a:t>3</a:t>
            </a:r>
            <a:r>
              <a:rPr lang="it-IT" altLang="ja-JP" sz="1300" dirty="0">
                <a:ea typeface="ＭＳ Ｐゴシック" panose="020B0600070205080204" pitchFamily="34" charset="-128"/>
                <a:cs typeface="Arial" panose="020B0604020202020204" pitchFamily="34" charset="0"/>
              </a:rPr>
              <a:t> (</a:t>
            </a:r>
            <a:r>
              <a:rPr lang="it-IT" altLang="ja-JP" sz="1300" i="1" dirty="0">
                <a:ea typeface="ＭＳ Ｐゴシック" panose="020B0600070205080204" pitchFamily="34" charset="-128"/>
                <a:cs typeface="Arial" panose="020B0604020202020204" pitchFamily="34" charset="0"/>
              </a:rPr>
              <a:t>agente che può causare malattie gravi in soggetti umani e costituisce un serio rischio per i lavoratori; l’agente biologico può propagarsi nella comunità, ma di norma sono efficaci misure profilattiche o terapeutiche</a:t>
            </a:r>
            <a:r>
              <a:rPr lang="it-IT" altLang="ja-JP" sz="1300" dirty="0">
                <a:ea typeface="ＭＳ Ｐゴシック" panose="020B0600070205080204" pitchFamily="34" charset="-128"/>
                <a:cs typeface="Arial" panose="020B0604020202020204" pitchFamily="34" charset="0"/>
              </a:rPr>
              <a:t>) </a:t>
            </a:r>
          </a:p>
          <a:p>
            <a:pPr algn="just">
              <a:lnSpc>
                <a:spcPct val="120000"/>
              </a:lnSpc>
              <a:buSzPct val="100000"/>
              <a:buFont typeface="Arial" panose="020B0604020202020204" pitchFamily="34" charset="0"/>
              <a:buChar char="•"/>
              <a:defRPr/>
            </a:pPr>
            <a:r>
              <a:rPr lang="it-IT" altLang="ja-JP" sz="1300" dirty="0">
                <a:ea typeface="ＭＳ Ｐゴシック" panose="020B0600070205080204" pitchFamily="34" charset="-128"/>
                <a:cs typeface="Arial" panose="020B0604020202020204" pitchFamily="34" charset="0"/>
              </a:rPr>
              <a:t> Con la legge del </a:t>
            </a:r>
            <a:r>
              <a:rPr lang="it-IT" altLang="ja-JP" sz="1300" b="1" dirty="0">
                <a:ea typeface="ＭＳ Ｐゴシック" panose="020B0600070205080204" pitchFamily="34" charset="-128"/>
                <a:cs typeface="Arial" panose="020B0604020202020204" pitchFamily="34" charset="0"/>
              </a:rPr>
              <a:t>27.11.2020 n. 159</a:t>
            </a:r>
            <a:r>
              <a:rPr lang="it-IT" altLang="ja-JP" sz="1300" dirty="0">
                <a:ea typeface="ＭＳ Ｐゴシック" panose="020B0600070205080204" pitchFamily="34" charset="-128"/>
                <a:cs typeface="Arial" panose="020B0604020202020204" pitchFamily="34" charset="0"/>
              </a:rPr>
              <a:t>, l’Italia ha recepito la suddetta Direttiva inserendo nell’</a:t>
            </a:r>
            <a:r>
              <a:rPr lang="it-IT" altLang="ja-JP" sz="1300" b="1" dirty="0">
                <a:ea typeface="ＭＳ Ｐゴシック" panose="020B0600070205080204" pitchFamily="34" charset="-128"/>
                <a:cs typeface="Arial" panose="020B0604020202020204" pitchFamily="34" charset="0"/>
              </a:rPr>
              <a:t>Allegato XLVI</a:t>
            </a:r>
            <a:r>
              <a:rPr lang="it-IT" altLang="ja-JP" sz="1300" dirty="0">
                <a:ea typeface="ＭＳ Ｐゴシック" panose="020B0600070205080204" pitchFamily="34" charset="-128"/>
                <a:cs typeface="Arial" panose="020B0604020202020204" pitchFamily="34" charset="0"/>
              </a:rPr>
              <a:t> del d.lgs. 81/2008, nella sezione VIRUS, dopo la voce «</a:t>
            </a:r>
            <a:r>
              <a:rPr lang="it-IT" altLang="ja-JP" sz="1300" dirty="0" err="1">
                <a:ea typeface="ＭＳ Ｐゴシック" panose="020B0600070205080204" pitchFamily="34" charset="-128"/>
                <a:cs typeface="Arial" panose="020B0604020202020204" pitchFamily="34" charset="0"/>
              </a:rPr>
              <a:t>Coronaviridae</a:t>
            </a:r>
            <a:r>
              <a:rPr lang="it-IT" altLang="ja-JP" sz="1300" dirty="0">
                <a:ea typeface="ＭＳ Ｐゴシック" panose="020B0600070205080204" pitchFamily="34" charset="-128"/>
                <a:cs typeface="Arial" panose="020B0604020202020204" pitchFamily="34" charset="0"/>
              </a:rPr>
              <a:t> – 2» la seguente: «</a:t>
            </a:r>
            <a:r>
              <a:rPr lang="it-IT" altLang="ja-JP" sz="1300" i="1" dirty="0">
                <a:ea typeface="ＭＳ Ｐゴシック" panose="020B0600070205080204" pitchFamily="34" charset="-128"/>
                <a:cs typeface="Arial" panose="020B0604020202020204" pitchFamily="34" charset="0"/>
              </a:rPr>
              <a:t>Sindrome respiratoria acuta grave da coronavirus 2 (SARS-CoV-2) – 3</a:t>
            </a:r>
            <a:r>
              <a:rPr lang="it-IT" altLang="ja-JP" sz="1300" dirty="0">
                <a:ea typeface="ＭＳ Ｐゴシック" panose="020B0600070205080204" pitchFamily="34" charset="-128"/>
                <a:cs typeface="Arial" panose="020B0604020202020204" pitchFamily="34" charset="0"/>
              </a:rPr>
              <a:t>»</a:t>
            </a:r>
          </a:p>
          <a:p>
            <a:pPr algn="just">
              <a:lnSpc>
                <a:spcPct val="120000"/>
              </a:lnSpc>
              <a:buSzPct val="100000"/>
              <a:buFont typeface="Arial" panose="020B0604020202020204" pitchFamily="34" charset="0"/>
              <a:buChar char="•"/>
              <a:defRPr/>
            </a:pPr>
            <a:r>
              <a:rPr lang="it-IT" altLang="ja-JP" sz="1300" dirty="0">
                <a:ea typeface="ＭＳ Ｐゴシック" panose="020B0600070205080204" pitchFamily="34" charset="-128"/>
                <a:cs typeface="Arial" panose="020B0604020202020204" pitchFamily="34" charset="0"/>
              </a:rPr>
              <a:t> Quale pertanto il campo di applicazione del </a:t>
            </a:r>
            <a:r>
              <a:rPr lang="it-IT" altLang="ja-JP" sz="1300" b="1" dirty="0">
                <a:ea typeface="ＭＳ Ｐゴシック" panose="020B0600070205080204" pitchFamily="34" charset="-128"/>
                <a:cs typeface="Arial" panose="020B0604020202020204" pitchFamily="34" charset="0"/>
              </a:rPr>
              <a:t>Titolo X</a:t>
            </a:r>
            <a:r>
              <a:rPr lang="it-IT" altLang="ja-JP" sz="1300" dirty="0">
                <a:ea typeface="ＭＳ Ｐゴシック" panose="020B0600070205080204" pitchFamily="34" charset="-128"/>
                <a:cs typeface="Arial" panose="020B0604020202020204" pitchFamily="34" charset="0"/>
              </a:rPr>
              <a:t> del d.lgs. 81/2008 denominato «</a:t>
            </a:r>
            <a:r>
              <a:rPr lang="it-IT" altLang="ja-JP" sz="1300" i="1" dirty="0">
                <a:ea typeface="ＭＳ Ｐゴシック" panose="020B0600070205080204" pitchFamily="34" charset="-128"/>
                <a:cs typeface="Arial" panose="020B0604020202020204" pitchFamily="34" charset="0"/>
              </a:rPr>
              <a:t>Esposizione ad agenti biologici</a:t>
            </a:r>
            <a:r>
              <a:rPr lang="it-IT" altLang="ja-JP" sz="1300" dirty="0">
                <a:ea typeface="ＭＳ Ｐゴシック" panose="020B0600070205080204" pitchFamily="34" charset="-128"/>
                <a:cs typeface="Arial" panose="020B0604020202020204" pitchFamily="34" charset="0"/>
              </a:rPr>
              <a:t>» (al quale fa riferimento l’Allegato XLVI) e quali sono quindi le attività lavorative cui si riferisce?</a:t>
            </a:r>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561B5B36-9A7C-DF42-AC06-37801E4C2F47}"/>
              </a:ext>
            </a:extLst>
          </p:cNvPr>
          <p:cNvSpPr>
            <a:spLocks noGrp="1"/>
          </p:cNvSpPr>
          <p:nvPr>
            <p:ph type="ftr" sz="quarter" idx="11"/>
          </p:nvPr>
        </p:nvSpPr>
        <p:spPr/>
        <p:txBody>
          <a:bodyPr/>
          <a:lstStyle/>
          <a:p>
            <a:r>
              <a:rPr lang="it-IT" dirty="0"/>
              <a:t>6</a:t>
            </a:r>
          </a:p>
        </p:txBody>
      </p:sp>
    </p:spTree>
    <p:extLst>
      <p:ext uri="{BB962C8B-B14F-4D97-AF65-F5344CB8AC3E}">
        <p14:creationId xmlns:p14="http://schemas.microsoft.com/office/powerpoint/2010/main" val="1627473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581970"/>
            <a:ext cx="4960307" cy="475567"/>
          </a:xfrm>
        </p:spPr>
        <p:txBody>
          <a:bodyPr>
            <a:normAutofit fontScale="90000"/>
          </a:bodyPr>
          <a:lstStyle/>
          <a:p>
            <a:r>
              <a:rPr lang="it-IT" sz="2100" dirty="0"/>
              <a:t>Il rischio da contagio</a:t>
            </a:r>
            <a:br>
              <a:rPr lang="it-IT" sz="2100" dirty="0"/>
            </a:br>
            <a:r>
              <a:rPr lang="it-IT" sz="2100" dirty="0"/>
              <a:t>Il dato normativo</a:t>
            </a:r>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827584" y="1274784"/>
            <a:ext cx="7632848" cy="2918825"/>
          </a:xfrm>
        </p:spPr>
        <p:txBody>
          <a:bodyPr>
            <a:noAutofit/>
          </a:bodyPr>
          <a:lstStyle/>
          <a:p>
            <a:pPr algn="just">
              <a:lnSpc>
                <a:spcPct val="120000"/>
              </a:lnSpc>
              <a:buSzPct val="100000"/>
              <a:buFont typeface="Arial" panose="020B0604020202020204" pitchFamily="34" charset="0"/>
              <a:buChar char="•"/>
              <a:defRPr/>
            </a:pPr>
            <a:r>
              <a:rPr lang="it-IT" altLang="ja-JP" sz="1300" dirty="0">
                <a:ea typeface="ＭＳ Ｐゴシック" panose="020B0600070205080204" pitchFamily="34" charset="-128"/>
                <a:cs typeface="Arial" panose="020B0604020202020204" pitchFamily="34" charset="0"/>
              </a:rPr>
              <a:t>L’art. 266, comma 1, del D.lgs. 81/2008 prevede che le disposizioni del Titolo X del d.lgs. 81/2008 si applichino a «</a:t>
            </a:r>
            <a:r>
              <a:rPr lang="it-IT" altLang="ja-JP" sz="1300" i="1" dirty="0">
                <a:ea typeface="ＭＳ Ｐゴシック" panose="020B0600070205080204" pitchFamily="34" charset="-128"/>
                <a:cs typeface="Arial" panose="020B0604020202020204" pitchFamily="34" charset="0"/>
              </a:rPr>
              <a:t>tutte le </a:t>
            </a:r>
            <a:r>
              <a:rPr lang="it-IT" altLang="ja-JP" sz="1300" b="1" i="1" dirty="0">
                <a:ea typeface="ＭＳ Ｐゴシック" panose="020B0600070205080204" pitchFamily="34" charset="-128"/>
                <a:cs typeface="Arial" panose="020B0604020202020204" pitchFamily="34" charset="0"/>
              </a:rPr>
              <a:t>attività lavorative nelle quali vi è rischio di esposizione ad agenti biologici</a:t>
            </a:r>
            <a:r>
              <a:rPr lang="it-IT" altLang="ja-JP" sz="1300" dirty="0">
                <a:ea typeface="ＭＳ Ｐゴシック" panose="020B0600070205080204" pitchFamily="34" charset="-128"/>
                <a:cs typeface="Arial" panose="020B0604020202020204" pitchFamily="34" charset="0"/>
              </a:rPr>
              <a:t>» tra i quali, oggi, compare anche il virus SARS-CoV-2</a:t>
            </a:r>
          </a:p>
          <a:p>
            <a:pPr algn="just">
              <a:lnSpc>
                <a:spcPct val="120000"/>
              </a:lnSpc>
              <a:buSzPct val="100000"/>
              <a:buFont typeface="Arial" panose="020B0604020202020204" pitchFamily="34" charset="0"/>
              <a:buChar char="•"/>
              <a:defRPr/>
            </a:pPr>
            <a:r>
              <a:rPr lang="it-IT" altLang="ja-JP" sz="1300" dirty="0">
                <a:ea typeface="ＭＳ Ｐゴシック" panose="020B0600070205080204" pitchFamily="34" charset="-128"/>
                <a:cs typeface="Arial" panose="020B0604020202020204" pitchFamily="34" charset="0"/>
              </a:rPr>
              <a:t>Con l’espressione «</a:t>
            </a:r>
            <a:r>
              <a:rPr lang="it-IT" altLang="ja-JP" sz="1300" b="1" i="1" dirty="0">
                <a:ea typeface="ＭＳ Ｐゴシック" panose="020B0600070205080204" pitchFamily="34" charset="-128"/>
                <a:cs typeface="Arial" panose="020B0604020202020204" pitchFamily="34" charset="0"/>
              </a:rPr>
              <a:t>attività lavorative</a:t>
            </a:r>
            <a:r>
              <a:rPr lang="it-IT" altLang="ja-JP" sz="1300" dirty="0">
                <a:ea typeface="ＭＳ Ｐゴシック" panose="020B0600070205080204" pitchFamily="34" charset="-128"/>
                <a:cs typeface="Arial" panose="020B0604020202020204" pitchFamily="34" charset="0"/>
              </a:rPr>
              <a:t>» il legislatore ha inteso riferirsi (i) agli specifici processi di lavoro che per le modalità di svolgimento e/o le sostanze/materie utilizzate determinano un </a:t>
            </a:r>
            <a:r>
              <a:rPr lang="it-IT" altLang="ja-JP" sz="1300" b="1" dirty="0">
                <a:ea typeface="ＭＳ Ｐゴシック" panose="020B0600070205080204" pitchFamily="34" charset="-128"/>
                <a:cs typeface="Arial" panose="020B0604020202020204" pitchFamily="34" charset="0"/>
              </a:rPr>
              <a:t>rischio biologico intrinseco </a:t>
            </a:r>
            <a:r>
              <a:rPr lang="it-IT" altLang="ja-JP" sz="1300" dirty="0">
                <a:ea typeface="ＭＳ Ｐゴシック" panose="020B0600070205080204" pitchFamily="34" charset="-128"/>
                <a:cs typeface="Arial" panose="020B0604020202020204" pitchFamily="34" charset="0"/>
              </a:rPr>
              <a:t>all’attività, (ii) oppure ha voluto evocare la più ampia dimensione organizzativa di un’attività lavorativa, considerando pertanto anche l’esposizione ad agenti biologici estranei a tale attività ma che si insinuano nell’organizzazione aziendale ?</a:t>
            </a:r>
          </a:p>
          <a:p>
            <a:pPr algn="just">
              <a:lnSpc>
                <a:spcPct val="120000"/>
              </a:lnSpc>
              <a:buSzPct val="100000"/>
              <a:buFont typeface="Arial" panose="020B0604020202020204" pitchFamily="34" charset="0"/>
              <a:buChar char="•"/>
              <a:defRPr/>
            </a:pPr>
            <a:r>
              <a:rPr lang="it-IT" altLang="ja-JP" sz="1300" dirty="0">
                <a:ea typeface="ＭＳ Ｐゴシック" panose="020B0600070205080204" pitchFamily="34" charset="-128"/>
                <a:cs typeface="Arial" panose="020B0604020202020204" pitchFamily="34" charset="0"/>
              </a:rPr>
              <a:t>Nel Titolo X del d.lgs. 81/2008 si rinvengono le seguenti previsioni  normative che sembrano circoscrivere il campo di applicazione alle sole ipotesi in cui il rischio biologico rivesta natura professionale e intrinseca:</a:t>
            </a:r>
          </a:p>
          <a:p>
            <a:pPr marL="257175" indent="-257175" algn="just">
              <a:lnSpc>
                <a:spcPct val="120000"/>
              </a:lnSpc>
              <a:buSzPct val="100000"/>
              <a:buFont typeface="+mj-lt"/>
              <a:buAutoNum type="arabicParenR"/>
              <a:defRPr/>
            </a:pPr>
            <a:r>
              <a:rPr lang="it-IT" altLang="ja-JP" sz="1300" dirty="0">
                <a:ea typeface="ＭＳ Ｐゴシック" panose="020B0600070205080204" pitchFamily="34" charset="-128"/>
                <a:cs typeface="Arial" panose="020B0604020202020204" pitchFamily="34" charset="0"/>
              </a:rPr>
              <a:t>La Direttiva quadro 89/391/CEE fa sostanziale riferimento agli specifici «rischi professionali» che emergono nell’organizzazione predisposta dal datore di lavoro</a:t>
            </a:r>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561B5B36-9A7C-DF42-AC06-37801E4C2F47}"/>
              </a:ext>
            </a:extLst>
          </p:cNvPr>
          <p:cNvSpPr>
            <a:spLocks noGrp="1"/>
          </p:cNvSpPr>
          <p:nvPr>
            <p:ph type="ftr" sz="quarter" idx="11"/>
          </p:nvPr>
        </p:nvSpPr>
        <p:spPr/>
        <p:txBody>
          <a:bodyPr/>
          <a:lstStyle/>
          <a:p>
            <a:r>
              <a:rPr lang="it-IT" dirty="0"/>
              <a:t>7</a:t>
            </a:r>
          </a:p>
        </p:txBody>
      </p:sp>
    </p:spTree>
    <p:extLst>
      <p:ext uri="{BB962C8B-B14F-4D97-AF65-F5344CB8AC3E}">
        <p14:creationId xmlns:p14="http://schemas.microsoft.com/office/powerpoint/2010/main" val="855242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496245"/>
            <a:ext cx="4960307" cy="475567"/>
          </a:xfrm>
        </p:spPr>
        <p:txBody>
          <a:bodyPr>
            <a:normAutofit fontScale="90000"/>
          </a:bodyPr>
          <a:lstStyle/>
          <a:p>
            <a:r>
              <a:rPr lang="it-IT" sz="2100" dirty="0"/>
              <a:t>Il rischio da contagio</a:t>
            </a:r>
            <a:br>
              <a:rPr lang="it-IT" sz="2100" dirty="0"/>
            </a:br>
            <a:r>
              <a:rPr lang="it-IT" sz="2100" dirty="0"/>
              <a:t>Il dato normativo</a:t>
            </a:r>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827584" y="1137242"/>
            <a:ext cx="7632848" cy="3162700"/>
          </a:xfrm>
        </p:spPr>
        <p:txBody>
          <a:bodyPr>
            <a:noAutofit/>
          </a:bodyPr>
          <a:lstStyle/>
          <a:p>
            <a:pPr marL="257175" indent="-257175" algn="just">
              <a:lnSpc>
                <a:spcPct val="120000"/>
              </a:lnSpc>
              <a:buSzPct val="100000"/>
              <a:buFont typeface="+mj-lt"/>
              <a:buAutoNum type="arabicParenR" startAt="2"/>
              <a:defRPr/>
            </a:pPr>
            <a:r>
              <a:rPr lang="it-IT" altLang="ja-JP" sz="1100" dirty="0">
                <a:ea typeface="ＭＳ Ｐゴシック" panose="020B0600070205080204" pitchFamily="34" charset="-128"/>
                <a:cs typeface="Arial" panose="020B0604020202020204" pitchFamily="34" charset="0"/>
              </a:rPr>
              <a:t>L’art. 270, comma 1°del D.lgs. 81/2008 prevede specifici obblighi di comunicazione o di autorizzazione nel caso in cui il datore di lavoro deliberatamente «</a:t>
            </a:r>
            <a:r>
              <a:rPr lang="it-IT" altLang="ja-JP" sz="1100" i="1" dirty="0">
                <a:ea typeface="ＭＳ Ｐゴシック" panose="020B0600070205080204" pitchFamily="34" charset="-128"/>
                <a:cs typeface="Arial" panose="020B0604020202020204" pitchFamily="34" charset="0"/>
              </a:rPr>
              <a:t>intenda esercitare attività che comportano l’uso di agenti biologici</a:t>
            </a:r>
            <a:r>
              <a:rPr lang="it-IT" altLang="ja-JP" sz="1100" dirty="0">
                <a:ea typeface="ＭＳ Ｐゴシック" panose="020B0600070205080204" pitchFamily="34" charset="-128"/>
                <a:cs typeface="Arial" panose="020B0604020202020204" pitchFamily="34" charset="0"/>
              </a:rPr>
              <a:t>»</a:t>
            </a:r>
          </a:p>
          <a:p>
            <a:pPr marL="257175" indent="-257175" algn="just">
              <a:lnSpc>
                <a:spcPct val="120000"/>
              </a:lnSpc>
              <a:buSzPct val="100000"/>
              <a:buFont typeface="+mj-lt"/>
              <a:buAutoNum type="arabicParenR" startAt="2"/>
              <a:defRPr/>
            </a:pPr>
            <a:r>
              <a:rPr lang="it-IT" altLang="ja-JP" sz="1100" dirty="0">
                <a:ea typeface="ＭＳ Ｐゴシック" panose="020B0600070205080204" pitchFamily="34" charset="-128"/>
                <a:cs typeface="Arial" panose="020B0604020202020204" pitchFamily="34" charset="0"/>
              </a:rPr>
              <a:t>L’art. 271 comma 4°si riferisce alle ipotesi nelle quali il datore di lavoro, pur non avendo «la deliberata intenzione di operare con agenti biologici», organizzi le attività lavorative che, per la loro </a:t>
            </a:r>
            <a:r>
              <a:rPr lang="it-IT" altLang="ja-JP" sz="1100" u="sng" dirty="0">
                <a:ea typeface="ＭＳ Ｐゴシック" panose="020B0600070205080204" pitchFamily="34" charset="-128"/>
                <a:cs typeface="Arial" panose="020B0604020202020204" pitchFamily="34" charset="0"/>
              </a:rPr>
              <a:t>modalità di esercizio</a:t>
            </a:r>
            <a:r>
              <a:rPr lang="it-IT" altLang="ja-JP" sz="1100" dirty="0">
                <a:ea typeface="ＭＳ Ｐゴシック" panose="020B0600070205080204" pitchFamily="34" charset="-128"/>
                <a:cs typeface="Arial" panose="020B0604020202020204" pitchFamily="34" charset="0"/>
              </a:rPr>
              <a:t>, possono implicare il rischio di esposizioni dei lavoratori a tali agenti, come le attività elencate nell’Allegato XLIV, o le attività in cui il </a:t>
            </a:r>
            <a:r>
              <a:rPr lang="it-IT" altLang="ja-JP" sz="1100" u="sng" dirty="0">
                <a:ea typeface="ＭＳ Ｐゴシック" panose="020B0600070205080204" pitchFamily="34" charset="-128"/>
                <a:cs typeface="Arial" panose="020B0604020202020204" pitchFamily="34" charset="0"/>
              </a:rPr>
              <a:t>rischio biologico sia intimamente connesso all’uso di certi strumenti o a certe modalità della lavorazione</a:t>
            </a:r>
            <a:r>
              <a:rPr lang="it-IT" altLang="ja-JP" sz="1100" dirty="0">
                <a:ea typeface="ＭＳ Ｐゴシック" panose="020B0600070205080204" pitchFamily="34" charset="-128"/>
                <a:cs typeface="Arial" panose="020B0604020202020204" pitchFamily="34" charset="0"/>
              </a:rPr>
              <a:t> (es. il rischio tetanico nell’attività di falegnameria, </a:t>
            </a:r>
            <a:r>
              <a:rPr lang="it-IT" altLang="ja-JP" sz="1100" dirty="0" err="1">
                <a:ea typeface="ＭＳ Ｐゴシック" panose="020B0600070205080204" pitchFamily="34" charset="-128"/>
                <a:cs typeface="Arial" panose="020B0604020202020204" pitchFamily="34" charset="0"/>
              </a:rPr>
              <a:t>etc</a:t>
            </a:r>
            <a:r>
              <a:rPr lang="it-IT" altLang="ja-JP" sz="1100" dirty="0">
                <a:ea typeface="ＭＳ Ｐゴシック" panose="020B0600070205080204" pitchFamily="34" charset="-128"/>
                <a:cs typeface="Arial" panose="020B0604020202020204" pitchFamily="34" charset="0"/>
              </a:rPr>
              <a:t>…)</a:t>
            </a:r>
          </a:p>
          <a:p>
            <a:pPr marL="257175" indent="-257175" algn="just">
              <a:lnSpc>
                <a:spcPct val="120000"/>
              </a:lnSpc>
              <a:buSzPct val="100000"/>
              <a:buFont typeface="+mj-lt"/>
              <a:buAutoNum type="arabicParenR" startAt="2"/>
              <a:defRPr/>
            </a:pPr>
            <a:r>
              <a:rPr lang="it-IT" altLang="ja-JP" sz="1100" dirty="0">
                <a:ea typeface="ＭＳ Ｐゴシック" panose="020B0600070205080204" pitchFamily="34" charset="-128"/>
                <a:cs typeface="Arial" panose="020B0604020202020204" pitchFamily="34" charset="0"/>
              </a:rPr>
              <a:t>L’</a:t>
            </a:r>
            <a:r>
              <a:rPr lang="it-IT" altLang="ja-JP" sz="1100" b="1" dirty="0">
                <a:ea typeface="ＭＳ Ｐゴシック" panose="020B0600070205080204" pitchFamily="34" charset="-128"/>
                <a:cs typeface="Arial" panose="020B0604020202020204" pitchFamily="34" charset="0"/>
              </a:rPr>
              <a:t>Allegato XLIV</a:t>
            </a:r>
            <a:r>
              <a:rPr lang="it-IT" altLang="ja-JP" sz="1100" dirty="0">
                <a:ea typeface="ＭＳ Ｐゴシック" panose="020B0600070205080204" pitchFamily="34" charset="-128"/>
                <a:cs typeface="Arial" panose="020B0604020202020204" pitchFamily="34" charset="0"/>
              </a:rPr>
              <a:t> richiama determinate tipologie di attività (es. attività nei servizi sanitari e nei laboratori clinici, veterinari e diagnostici) caratterizzate da una </a:t>
            </a:r>
            <a:r>
              <a:rPr lang="it-IT" altLang="ja-JP" sz="1100" u="sng" dirty="0">
                <a:ea typeface="ＭＳ Ｐゴシック" panose="020B0600070205080204" pitchFamily="34" charset="-128"/>
                <a:cs typeface="Arial" panose="020B0604020202020204" pitchFamily="34" charset="0"/>
              </a:rPr>
              <a:t>oggettiva esposizione ad agenti biologici</a:t>
            </a:r>
            <a:r>
              <a:rPr lang="it-IT" altLang="ja-JP" sz="1100" dirty="0">
                <a:ea typeface="ＭＳ Ｐゴシック" panose="020B0600070205080204" pitchFamily="34" charset="-128"/>
                <a:cs typeface="Arial" panose="020B0604020202020204" pitchFamily="34" charset="0"/>
              </a:rPr>
              <a:t> e dunque </a:t>
            </a:r>
            <a:r>
              <a:rPr lang="it-IT" altLang="ja-JP" sz="1100" b="1" dirty="0">
                <a:ea typeface="ＭＳ Ｐゴシック" panose="020B0600070205080204" pitchFamily="34" charset="-128"/>
                <a:cs typeface="Arial" panose="020B0604020202020204" pitchFamily="34" charset="0"/>
              </a:rPr>
              <a:t>differenti da quella in cui un agente biologico «esterno»</a:t>
            </a:r>
            <a:r>
              <a:rPr lang="it-IT" altLang="ja-JP" sz="1100" dirty="0">
                <a:ea typeface="ＭＳ Ｐゴシック" panose="020B0600070205080204" pitchFamily="34" charset="-128"/>
                <a:cs typeface="Arial" panose="020B0604020202020204" pitchFamily="34" charset="0"/>
              </a:rPr>
              <a:t> – agendo su un ambito territoriale sconfinato – </a:t>
            </a:r>
            <a:r>
              <a:rPr lang="it-IT" altLang="ja-JP" sz="1100" b="1" dirty="0">
                <a:ea typeface="ＭＳ Ｐゴシック" panose="020B0600070205080204" pitchFamily="34" charset="-128"/>
                <a:cs typeface="Arial" panose="020B0604020202020204" pitchFamily="34" charset="0"/>
              </a:rPr>
              <a:t>si insinui improvvisamente anche in una organizzazione produttiva in cui non sono presenti o «dedotti» agenti biologici</a:t>
            </a:r>
          </a:p>
          <a:p>
            <a:pPr marL="257175" indent="-257175" algn="just">
              <a:lnSpc>
                <a:spcPct val="120000"/>
              </a:lnSpc>
              <a:buSzPct val="100000"/>
              <a:buFont typeface="+mj-lt"/>
              <a:buAutoNum type="arabicParenR" startAt="2"/>
              <a:defRPr/>
            </a:pPr>
            <a:r>
              <a:rPr lang="it-IT" altLang="ja-JP" sz="1100" dirty="0">
                <a:ea typeface="ＭＳ Ｐゴシック" panose="020B0600070205080204" pitchFamily="34" charset="-128"/>
                <a:cs typeface="Arial" panose="020B0604020202020204" pitchFamily="34" charset="0"/>
              </a:rPr>
              <a:t>Sebbene l’elenco delle attività contenute nell’Allegato XLIV sia «</a:t>
            </a:r>
            <a:r>
              <a:rPr lang="it-IT" altLang="ja-JP" sz="1100" i="1" dirty="0">
                <a:ea typeface="ＭＳ Ｐゴシック" panose="020B0600070205080204" pitchFamily="34" charset="-128"/>
                <a:cs typeface="Arial" panose="020B0604020202020204" pitchFamily="34" charset="0"/>
              </a:rPr>
              <a:t>esemplificativo</a:t>
            </a:r>
            <a:r>
              <a:rPr lang="it-IT" altLang="ja-JP" sz="1100" dirty="0">
                <a:ea typeface="ＭＳ Ｐゴシック" panose="020B0600070205080204" pitchFamily="34" charset="-128"/>
                <a:cs typeface="Arial" panose="020B0604020202020204" pitchFamily="34" charset="0"/>
              </a:rPr>
              <a:t>» è ragionevole ritenere che </a:t>
            </a:r>
            <a:r>
              <a:rPr lang="it-IT" altLang="ja-JP" sz="1100" b="1" dirty="0">
                <a:ea typeface="ＭＳ Ｐゴシック" panose="020B0600070205080204" pitchFamily="34" charset="-128"/>
                <a:cs typeface="Arial" panose="020B0604020202020204" pitchFamily="34" charset="0"/>
              </a:rPr>
              <a:t>possano rientrarvi solo quelle con un rischio di esposizione oggettivamente </a:t>
            </a:r>
            <a:r>
              <a:rPr lang="it-IT" altLang="ja-JP" sz="1100" b="1" i="1" u="sng" dirty="0">
                <a:ea typeface="ＭＳ Ｐゴシック" panose="020B0600070205080204" pitchFamily="34" charset="-128"/>
                <a:cs typeface="Arial" panose="020B0604020202020204" pitchFamily="34" charset="0"/>
              </a:rPr>
              <a:t>prevedibile</a:t>
            </a:r>
            <a:r>
              <a:rPr lang="it-IT" altLang="ja-JP" sz="1100" b="1" dirty="0">
                <a:ea typeface="ＭＳ Ｐゴシック" panose="020B0600070205080204" pitchFamily="34" charset="-128"/>
                <a:cs typeface="Arial" panose="020B0604020202020204" pitchFamily="34" charset="0"/>
              </a:rPr>
              <a:t> ad agenti biologici</a:t>
            </a:r>
            <a:r>
              <a:rPr lang="it-IT" altLang="ja-JP" sz="1100" dirty="0">
                <a:ea typeface="ＭＳ Ｐゴシック" panose="020B0600070205080204" pitchFamily="34" charset="-128"/>
                <a:cs typeface="Arial" panose="020B0604020202020204" pitchFamily="34" charset="0"/>
              </a:rPr>
              <a:t>. Diversamente l’elenco di queste attività si amplierebbe a dismisura riguardante praticamente tutte le attività lavorative con la conseguente applicazione delle disposizioni del Titolo X sempre e ovunque qualora nell’attività lavorativa emergesse un qualunque rischio biologico esogeno</a:t>
            </a:r>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561B5B36-9A7C-DF42-AC06-37801E4C2F47}"/>
              </a:ext>
            </a:extLst>
          </p:cNvPr>
          <p:cNvSpPr>
            <a:spLocks noGrp="1"/>
          </p:cNvSpPr>
          <p:nvPr>
            <p:ph type="ftr" sz="quarter" idx="11"/>
          </p:nvPr>
        </p:nvSpPr>
        <p:spPr/>
        <p:txBody>
          <a:bodyPr/>
          <a:lstStyle/>
          <a:p>
            <a:r>
              <a:rPr lang="it-IT" dirty="0"/>
              <a:t>8</a:t>
            </a:r>
          </a:p>
        </p:txBody>
      </p:sp>
    </p:spTree>
    <p:extLst>
      <p:ext uri="{BB962C8B-B14F-4D97-AF65-F5344CB8AC3E}">
        <p14:creationId xmlns:p14="http://schemas.microsoft.com/office/powerpoint/2010/main" val="204288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0CF91-FC5F-3742-85B9-5AFC6EA2D1D5}"/>
              </a:ext>
            </a:extLst>
          </p:cNvPr>
          <p:cNvSpPr>
            <a:spLocks noGrp="1"/>
          </p:cNvSpPr>
          <p:nvPr>
            <p:ph type="ctrTitle"/>
          </p:nvPr>
        </p:nvSpPr>
        <p:spPr>
          <a:xfrm>
            <a:off x="2010427" y="581970"/>
            <a:ext cx="4960307" cy="475567"/>
          </a:xfrm>
        </p:spPr>
        <p:txBody>
          <a:bodyPr>
            <a:normAutofit/>
          </a:bodyPr>
          <a:lstStyle/>
          <a:p>
            <a:r>
              <a:rPr lang="it-IT" sz="2100" dirty="0"/>
              <a:t>Il rischio da contagio</a:t>
            </a:r>
          </a:p>
        </p:txBody>
      </p:sp>
      <p:sp>
        <p:nvSpPr>
          <p:cNvPr id="3" name="Sottotitolo 2">
            <a:extLst>
              <a:ext uri="{FF2B5EF4-FFF2-40B4-BE49-F238E27FC236}">
                <a16:creationId xmlns:a16="http://schemas.microsoft.com/office/drawing/2014/main" id="{E86DC1FB-58CE-E547-B909-CAEADCE18CB0}"/>
              </a:ext>
            </a:extLst>
          </p:cNvPr>
          <p:cNvSpPr>
            <a:spLocks noGrp="1"/>
          </p:cNvSpPr>
          <p:nvPr>
            <p:ph type="subTitle" idx="1"/>
          </p:nvPr>
        </p:nvSpPr>
        <p:spPr>
          <a:xfrm>
            <a:off x="971600" y="1189059"/>
            <a:ext cx="7344816" cy="3370418"/>
          </a:xfrm>
        </p:spPr>
        <p:txBody>
          <a:bodyPr>
            <a:normAutofit fontScale="47500" lnSpcReduction="20000"/>
          </a:bodyPr>
          <a:lstStyle/>
          <a:p>
            <a:pPr algn="just">
              <a:lnSpc>
                <a:spcPct val="120000"/>
              </a:lnSpc>
              <a:buSzPct val="100000"/>
              <a:buFont typeface="Arial" panose="020B0604020202020204" pitchFamily="34" charset="0"/>
              <a:buChar char="•"/>
              <a:defRPr/>
            </a:pPr>
            <a:r>
              <a:rPr lang="it-IT" altLang="ja-JP" sz="2500" dirty="0">
                <a:ea typeface="ＭＳ Ｐゴシック" panose="020B0600070205080204" pitchFamily="34" charset="-128"/>
                <a:cs typeface="Arial" panose="020B0604020202020204" pitchFamily="34" charset="0"/>
              </a:rPr>
              <a:t>Quindi, quando il </a:t>
            </a:r>
            <a:r>
              <a:rPr lang="it-IT" altLang="ja-JP" sz="2500" b="1" u="sng" dirty="0">
                <a:ea typeface="ＭＳ Ｐゴシック" panose="020B0600070205080204" pitchFamily="34" charset="-128"/>
                <a:cs typeface="Arial" panose="020B0604020202020204" pitchFamily="34" charset="0"/>
              </a:rPr>
              <a:t>rischio biologico sia «rischio specifico»</a:t>
            </a:r>
            <a:r>
              <a:rPr lang="it-IT" altLang="ja-JP" sz="2500" dirty="0">
                <a:ea typeface="ＭＳ Ｐゴシック" panose="020B0600070205080204" pitchFamily="34" charset="-128"/>
                <a:cs typeface="Arial" panose="020B0604020202020204" pitchFamily="34" charset="0"/>
              </a:rPr>
              <a:t> di una realtà aziendale (come ad es. tutte quelle elencate nell’Allegato XLIV) si applicano le disposizioni relative al Titolo X del d.lgs. 81/2007 con </a:t>
            </a:r>
            <a:r>
              <a:rPr lang="it-IT" altLang="ja-JP" sz="2500" b="1" dirty="0">
                <a:ea typeface="ＭＳ Ｐゴシック" panose="020B0600070205080204" pitchFamily="34" charset="-128"/>
                <a:cs typeface="Arial" panose="020B0604020202020204" pitchFamily="34" charset="0"/>
              </a:rPr>
              <a:t>conseguente e necessaria rielaborazione della valutazione dei rischi biologici e aggiornamento del DVR</a:t>
            </a:r>
            <a:r>
              <a:rPr lang="it-IT" altLang="ja-JP" sz="2500" dirty="0">
                <a:ea typeface="ＭＳ Ｐゴシック" panose="020B0600070205080204" pitchFamily="34" charset="-128"/>
                <a:cs typeface="Arial" panose="020B0604020202020204" pitchFamily="34" charset="0"/>
              </a:rPr>
              <a:t> per il nuovo virus.</a:t>
            </a:r>
          </a:p>
          <a:p>
            <a:pPr algn="just">
              <a:lnSpc>
                <a:spcPct val="120000"/>
              </a:lnSpc>
              <a:buSzPct val="100000"/>
              <a:buFont typeface="Arial" panose="020B0604020202020204" pitchFamily="34" charset="0"/>
              <a:buChar char="•"/>
              <a:defRPr/>
            </a:pPr>
            <a:r>
              <a:rPr lang="it-IT" altLang="ja-JP" sz="2500" dirty="0">
                <a:ea typeface="ＭＳ Ｐゴシック" panose="020B0600070205080204" pitchFamily="34" charset="-128"/>
                <a:cs typeface="Arial" panose="020B0604020202020204" pitchFamily="34" charset="0"/>
              </a:rPr>
              <a:t>Per tutte le altre tipologie di attività lavorative si tratta di </a:t>
            </a:r>
            <a:r>
              <a:rPr lang="it-IT" altLang="ja-JP" sz="2500" b="1" dirty="0">
                <a:ea typeface="ＭＳ Ｐゴシック" panose="020B0600070205080204" pitchFamily="34" charset="-128"/>
                <a:cs typeface="Arial" panose="020B0604020202020204" pitchFamily="34" charset="0"/>
              </a:rPr>
              <a:t>un rischio «</a:t>
            </a:r>
            <a:r>
              <a:rPr lang="it-IT" altLang="ja-JP" sz="2500" b="1" i="1" dirty="0">
                <a:ea typeface="ＭＳ Ｐゴシック" panose="020B0600070205080204" pitchFamily="34" charset="-128"/>
                <a:cs typeface="Arial" panose="020B0604020202020204" pitchFamily="34" charset="0"/>
              </a:rPr>
              <a:t>valutabile</a:t>
            </a:r>
            <a:r>
              <a:rPr lang="it-IT" altLang="ja-JP" sz="2500" b="1" dirty="0">
                <a:ea typeface="ＭＳ Ｐゴシック" panose="020B0600070205080204" pitchFamily="34" charset="-128"/>
                <a:cs typeface="Arial" panose="020B0604020202020204" pitchFamily="34" charset="0"/>
              </a:rPr>
              <a:t>» in una prospettiva diversa</a:t>
            </a:r>
            <a:r>
              <a:rPr lang="it-IT" altLang="ja-JP" sz="2500" dirty="0">
                <a:ea typeface="ＭＳ Ｐゴシック" panose="020B0600070205080204" pitchFamily="34" charset="-128"/>
                <a:cs typeface="Arial" panose="020B0604020202020204" pitchFamily="34" charset="0"/>
              </a:rPr>
              <a:t>, ossia non quella dello specifico rischio professionale, ma </a:t>
            </a:r>
            <a:r>
              <a:rPr lang="it-IT" altLang="ja-JP" sz="2500" b="1" dirty="0">
                <a:ea typeface="ＭＳ Ｐゴシック" panose="020B0600070205080204" pitchFamily="34" charset="-128"/>
                <a:cs typeface="Arial" panose="020B0604020202020204" pitchFamily="34" charset="0"/>
              </a:rPr>
              <a:t>quella dell’organizzazione lavorativa</a:t>
            </a:r>
            <a:r>
              <a:rPr lang="it-IT" altLang="ja-JP" sz="2500" dirty="0">
                <a:ea typeface="ＭＳ Ｐゴシック" panose="020B0600070205080204" pitchFamily="34" charset="-128"/>
                <a:cs typeface="Arial" panose="020B0604020202020204" pitchFamily="34" charset="0"/>
              </a:rPr>
              <a:t>, che proprio per il fisiologico complesso di relazioni lavorative e sociali in cui si sostanzia, può diventare l’occasione di contagio: </a:t>
            </a:r>
            <a:r>
              <a:rPr lang="it-IT" altLang="ja-JP" sz="2500" u="sng" dirty="0">
                <a:ea typeface="ＭＳ Ｐゴシック" panose="020B0600070205080204" pitchFamily="34" charset="-128"/>
                <a:cs typeface="Arial" panose="020B0604020202020204" pitchFamily="34" charset="0"/>
              </a:rPr>
              <a:t>la previsione di un’organizzazione del lavoro diversa da quella ordinaria</a:t>
            </a:r>
            <a:r>
              <a:rPr lang="it-IT" altLang="ja-JP" sz="2500" dirty="0">
                <a:ea typeface="ＭＳ Ｐゴシック" panose="020B0600070205080204" pitchFamily="34" charset="-128"/>
                <a:cs typeface="Arial" panose="020B0604020202020204" pitchFamily="34" charset="0"/>
              </a:rPr>
              <a:t> e che preveda </a:t>
            </a:r>
            <a:r>
              <a:rPr lang="it-IT" altLang="ja-JP" sz="2500" u="sng" dirty="0">
                <a:ea typeface="ＭＳ Ｐゴシック" panose="020B0600070205080204" pitchFamily="34" charset="-128"/>
                <a:cs typeface="Arial" panose="020B0604020202020204" pitchFamily="34" charset="0"/>
              </a:rPr>
              <a:t>maggior distanziamento</a:t>
            </a:r>
            <a:r>
              <a:rPr lang="it-IT" altLang="ja-JP" sz="2500" dirty="0">
                <a:ea typeface="ＭＳ Ｐゴシック" panose="020B0600070205080204" pitchFamily="34" charset="-128"/>
                <a:cs typeface="Arial" panose="020B0604020202020204" pitchFamily="34" charset="0"/>
              </a:rPr>
              <a:t> interpersonale e/o </a:t>
            </a:r>
            <a:r>
              <a:rPr lang="it-IT" altLang="ja-JP" sz="2500" u="sng" dirty="0">
                <a:ea typeface="ＭＳ Ｐゴシック" panose="020B0600070205080204" pitchFamily="34" charset="-128"/>
                <a:cs typeface="Arial" panose="020B0604020202020204" pitchFamily="34" charset="0"/>
              </a:rPr>
              <a:t>implementazione di misure protettive</a:t>
            </a:r>
            <a:r>
              <a:rPr lang="it-IT" altLang="ja-JP" sz="2500" dirty="0">
                <a:ea typeface="ＭＳ Ｐゴシック" panose="020B0600070205080204" pitchFamily="34" charset="-128"/>
                <a:cs typeface="Arial" panose="020B0604020202020204" pitchFamily="34" charset="0"/>
              </a:rPr>
              <a:t>, può certamente diminuire la probabilità del contagio</a:t>
            </a:r>
          </a:p>
          <a:p>
            <a:pPr algn="just">
              <a:lnSpc>
                <a:spcPct val="120000"/>
              </a:lnSpc>
              <a:buSzPct val="100000"/>
              <a:buFont typeface="Arial" panose="020B0604020202020204" pitchFamily="34" charset="0"/>
              <a:buChar char="•"/>
              <a:defRPr/>
            </a:pPr>
            <a:r>
              <a:rPr lang="it-IT" altLang="ja-JP" sz="2500" dirty="0">
                <a:ea typeface="ＭＳ Ｐゴシック" panose="020B0600070205080204" pitchFamily="34" charset="-128"/>
                <a:cs typeface="Arial" panose="020B0604020202020204" pitchFamily="34" charset="0"/>
              </a:rPr>
              <a:t>La </a:t>
            </a:r>
            <a:r>
              <a:rPr lang="it-IT" altLang="ja-JP" sz="2500" b="1" dirty="0">
                <a:ea typeface="ＭＳ Ｐゴシック" panose="020B0600070205080204" pitchFamily="34" charset="-128"/>
                <a:cs typeface="Arial" panose="020B0604020202020204" pitchFamily="34" charset="0"/>
              </a:rPr>
              <a:t>concretizzazione del </a:t>
            </a:r>
            <a:r>
              <a:rPr lang="it-IT" altLang="ja-JP" sz="2500" b="1" i="1" dirty="0" err="1">
                <a:ea typeface="ＭＳ Ｐゴシック" panose="020B0600070205080204" pitchFamily="34" charset="-128"/>
                <a:cs typeface="Arial" panose="020B0604020202020204" pitchFamily="34" charset="0"/>
              </a:rPr>
              <a:t>risk</a:t>
            </a:r>
            <a:r>
              <a:rPr lang="it-IT" altLang="ja-JP" sz="2500" b="1" i="1" dirty="0">
                <a:ea typeface="ＭＳ Ｐゴシック" panose="020B0600070205080204" pitchFamily="34" charset="-128"/>
                <a:cs typeface="Arial" panose="020B0604020202020204" pitchFamily="34" charset="0"/>
              </a:rPr>
              <a:t> </a:t>
            </a:r>
            <a:r>
              <a:rPr lang="it-IT" altLang="ja-JP" sz="2500" b="1" i="1" dirty="0" err="1">
                <a:ea typeface="ＭＳ Ｐゴシック" panose="020B0600070205080204" pitchFamily="34" charset="-128"/>
                <a:cs typeface="Arial" panose="020B0604020202020204" pitchFamily="34" charset="0"/>
              </a:rPr>
              <a:t>assessment</a:t>
            </a:r>
            <a:r>
              <a:rPr lang="it-IT" altLang="ja-JP" sz="2500" b="1" i="1" dirty="0">
                <a:ea typeface="ＭＳ Ｐゴシック" panose="020B0600070205080204" pitchFamily="34" charset="-128"/>
                <a:cs typeface="Arial" panose="020B0604020202020204" pitchFamily="34" charset="0"/>
              </a:rPr>
              <a:t> e i protocolli: </a:t>
            </a:r>
            <a:r>
              <a:rPr lang="it-IT" altLang="ja-JP" sz="2500" dirty="0">
                <a:ea typeface="ＭＳ Ｐゴシック" panose="020B0600070205080204" pitchFamily="34" charset="-128"/>
                <a:cs typeface="Arial" panose="020B0604020202020204" pitchFamily="34" charset="0"/>
              </a:rPr>
              <a:t>il DL effettua questa valutazione </a:t>
            </a:r>
            <a:r>
              <a:rPr lang="it-IT" altLang="ja-JP" sz="2500" u="sng" dirty="0">
                <a:ea typeface="ＭＳ Ｐゴシック" panose="020B0600070205080204" pitchFamily="34" charset="-128"/>
                <a:cs typeface="Arial" panose="020B0604020202020204" pitchFamily="34" charset="0"/>
              </a:rPr>
              <a:t>sulla base del </a:t>
            </a:r>
            <a:r>
              <a:rPr lang="it-IT" altLang="ja-JP" sz="2500" b="1" u="sng" dirty="0">
                <a:ea typeface="ＭＳ Ｐゴシック" panose="020B0600070205080204" pitchFamily="34" charset="-128"/>
                <a:cs typeface="Arial" panose="020B0604020202020204" pitchFamily="34" charset="0"/>
              </a:rPr>
              <a:t>rispetto dei protocolli. </a:t>
            </a:r>
            <a:r>
              <a:rPr lang="it-IT" altLang="ja-JP" sz="2500" u="sng" dirty="0">
                <a:ea typeface="ＭＳ Ｐゴシック" panose="020B0600070205080204" pitchFamily="34" charset="-128"/>
                <a:cs typeface="Arial" panose="020B0604020202020204" pitchFamily="34" charset="0"/>
              </a:rPr>
              <a:t>Infatti  l’art. 29-</a:t>
            </a:r>
            <a:r>
              <a:rPr lang="it-IT" altLang="ja-JP" sz="2500" i="1" u="sng" dirty="0">
                <a:ea typeface="ＭＳ Ｐゴシック" panose="020B0600070205080204" pitchFamily="34" charset="-128"/>
                <a:cs typeface="Arial" panose="020B0604020202020204" pitchFamily="34" charset="0"/>
              </a:rPr>
              <a:t>bis</a:t>
            </a:r>
            <a:r>
              <a:rPr lang="it-IT" altLang="ja-JP" sz="2500" u="sng" dirty="0">
                <a:ea typeface="ＭＳ Ｐゴシック" panose="020B0600070205080204" pitchFamily="34" charset="-128"/>
                <a:cs typeface="Arial" panose="020B0604020202020204" pitchFamily="34" charset="0"/>
              </a:rPr>
              <a:t> della Legge 5 Giugno 2020 nr.40 garantisce che il rispetto dei protocolli equivale all’adempimento dell’obbligo di sicurezza </a:t>
            </a:r>
            <a:r>
              <a:rPr lang="it-IT" altLang="ja-JP" sz="2500" i="1" u="sng" dirty="0">
                <a:ea typeface="ＭＳ Ｐゴシック" panose="020B0600070205080204" pitchFamily="34" charset="-128"/>
                <a:cs typeface="Arial" panose="020B0604020202020204" pitchFamily="34" charset="0"/>
              </a:rPr>
              <a:t>ex</a:t>
            </a:r>
            <a:r>
              <a:rPr lang="it-IT" altLang="ja-JP" sz="2500" u="sng" dirty="0">
                <a:ea typeface="ＭＳ Ｐゴシック" panose="020B0600070205080204" pitchFamily="34" charset="-128"/>
                <a:cs typeface="Arial" panose="020B0604020202020204" pitchFamily="34" charset="0"/>
              </a:rPr>
              <a:t> art. 2087 del c.c.</a:t>
            </a:r>
            <a:r>
              <a:rPr lang="it-IT" altLang="ja-JP" sz="2500" dirty="0">
                <a:ea typeface="ＭＳ Ｐゴシック" panose="020B0600070205080204" pitchFamily="34" charset="-128"/>
                <a:cs typeface="Arial" panose="020B0604020202020204" pitchFamily="34" charset="0"/>
              </a:rPr>
              <a:t> e l’art.1 della L. 74/2020 impone che le attività economiche, produttive e sociali debbano svolgersi </a:t>
            </a:r>
            <a:r>
              <a:rPr lang="it-IT" altLang="ja-JP" sz="2500" u="sng" dirty="0">
                <a:ea typeface="ＭＳ Ｐゴシック" panose="020B0600070205080204" pitchFamily="34" charset="-128"/>
                <a:cs typeface="Arial" panose="020B0604020202020204" pitchFamily="34" charset="0"/>
              </a:rPr>
              <a:t>nel rispetto dei protocolli e/o delle linee guida</a:t>
            </a:r>
            <a:r>
              <a:rPr lang="it-IT" altLang="ja-JP" sz="2500" dirty="0">
                <a:ea typeface="ＭＳ Ｐゴシック" panose="020B0600070205080204" pitchFamily="34" charset="-128"/>
                <a:cs typeface="Arial" panose="020B0604020202020204" pitchFamily="34" charset="0"/>
              </a:rPr>
              <a:t>. </a:t>
            </a:r>
          </a:p>
          <a:p>
            <a:pPr algn="just">
              <a:lnSpc>
                <a:spcPct val="120000"/>
              </a:lnSpc>
              <a:buSzPct val="100000"/>
              <a:buFont typeface="Arial" panose="020B0604020202020204" pitchFamily="34" charset="0"/>
              <a:buChar char="•"/>
              <a:defRPr/>
            </a:pPr>
            <a:r>
              <a:rPr lang="it-IT" altLang="ja-JP" sz="2500" dirty="0">
                <a:ea typeface="ＭＳ Ｐゴシック" panose="020B0600070205080204" pitchFamily="34" charset="-128"/>
                <a:cs typeface="Arial" panose="020B0604020202020204" pitchFamily="34" charset="0"/>
              </a:rPr>
              <a:t> I protocolli cautelari vanno quindi attuati in un quadro valutativo che analizzi </a:t>
            </a:r>
            <a:r>
              <a:rPr lang="it-IT" altLang="ja-JP" sz="2500" b="1" dirty="0">
                <a:ea typeface="ＭＳ Ｐゴシック" panose="020B0600070205080204" pitchFamily="34" charset="-128"/>
                <a:cs typeface="Arial" panose="020B0604020202020204" pitchFamily="34" charset="0"/>
              </a:rPr>
              <a:t>l’impatto potenziale del fattore di pericolo nello specifico contesto produttivo </a:t>
            </a:r>
            <a:r>
              <a:rPr lang="it-IT" altLang="ja-JP" sz="2500" dirty="0">
                <a:ea typeface="ＭＳ Ｐゴシック" panose="020B0600070205080204" pitchFamily="34" charset="-128"/>
                <a:cs typeface="Arial" panose="020B0604020202020204" pitchFamily="34" charset="0"/>
              </a:rPr>
              <a:t>(IE: il tipo di attività da svolgere, ambito spazio-temporale di riferimento, persone implicate nell’osservanza e quelle su cui può ripercuotersi il rischio).</a:t>
            </a:r>
          </a:p>
          <a:p>
            <a:pPr algn="just">
              <a:buSzPct val="100000"/>
              <a:buFont typeface="Arial" panose="020B0604020202020204" pitchFamily="34" charset="0"/>
              <a:buChar char="•"/>
              <a:defRPr/>
            </a:pPr>
            <a:endParaRPr lang="it-IT" altLang="ja-JP" dirty="0">
              <a:ea typeface="ＭＳ Ｐゴシック" panose="020B0600070205080204" pitchFamily="34" charset="-128"/>
              <a:cs typeface="Arial" panose="020B0604020202020204" pitchFamily="34" charset="0"/>
            </a:endParaRPr>
          </a:p>
        </p:txBody>
      </p:sp>
      <p:sp>
        <p:nvSpPr>
          <p:cNvPr id="15" name="CasellaDiTesto 14">
            <a:extLst>
              <a:ext uri="{FF2B5EF4-FFF2-40B4-BE49-F238E27FC236}">
                <a16:creationId xmlns:a16="http://schemas.microsoft.com/office/drawing/2014/main" id="{418FCEC8-FF54-CE41-A6A5-FEA028570AE1}"/>
              </a:ext>
            </a:extLst>
          </p:cNvPr>
          <p:cNvSpPr txBox="1"/>
          <p:nvPr/>
        </p:nvSpPr>
        <p:spPr>
          <a:xfrm>
            <a:off x="269110" y="4707959"/>
            <a:ext cx="3511153" cy="207749"/>
          </a:xfrm>
          <a:prstGeom prst="rect">
            <a:avLst/>
          </a:prstGeom>
          <a:noFill/>
        </p:spPr>
        <p:txBody>
          <a:bodyPr wrap="square" rtlCol="0">
            <a:spAutoFit/>
          </a:bodyPr>
          <a:lstStyle/>
          <a:p>
            <a:r>
              <a:rPr lang="it-IT" sz="750" dirty="0">
                <a:latin typeface="Roboto Mono Regular Medium"/>
              </a:rPr>
              <a:t>22 settembre 2021, Avv. Marco </a:t>
            </a:r>
            <a:r>
              <a:rPr lang="it-IT" sz="750" dirty="0" err="1">
                <a:latin typeface="Roboto Mono Regular Medium"/>
              </a:rPr>
              <a:t>Tonellotto</a:t>
            </a:r>
            <a:endParaRPr lang="it-IT" sz="750" dirty="0">
              <a:latin typeface="Roboto Mono Regular Medium"/>
            </a:endParaRPr>
          </a:p>
        </p:txBody>
      </p:sp>
      <p:sp>
        <p:nvSpPr>
          <p:cNvPr id="4" name="Segnaposto piè di pagina 3">
            <a:extLst>
              <a:ext uri="{FF2B5EF4-FFF2-40B4-BE49-F238E27FC236}">
                <a16:creationId xmlns:a16="http://schemas.microsoft.com/office/drawing/2014/main" id="{561B5B36-9A7C-DF42-AC06-37801E4C2F47}"/>
              </a:ext>
            </a:extLst>
          </p:cNvPr>
          <p:cNvSpPr>
            <a:spLocks noGrp="1"/>
          </p:cNvSpPr>
          <p:nvPr>
            <p:ph type="ftr" sz="quarter" idx="11"/>
          </p:nvPr>
        </p:nvSpPr>
        <p:spPr/>
        <p:txBody>
          <a:bodyPr/>
          <a:lstStyle/>
          <a:p>
            <a:r>
              <a:rPr lang="it-IT" dirty="0"/>
              <a:t>9</a:t>
            </a:r>
          </a:p>
        </p:txBody>
      </p:sp>
    </p:spTree>
    <p:extLst>
      <p:ext uri="{BB962C8B-B14F-4D97-AF65-F5344CB8AC3E}">
        <p14:creationId xmlns:p14="http://schemas.microsoft.com/office/powerpoint/2010/main" val="2998142996"/>
      </p:ext>
    </p:extLst>
  </p:cSld>
  <p:clrMapOvr>
    <a:masterClrMapping/>
  </p:clrMapOvr>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binar odcec roma" id="{C531F1A4-67DF-FF44-A48C-605E37CB9720}" vid="{62DA555D-E65A-2A4B-A1A1-11275F09893F}"/>
    </a:ext>
  </a:extLst>
</a:theme>
</file>

<file path=docProps/app.xml><?xml version="1.0" encoding="utf-8"?>
<Properties xmlns="http://schemas.openxmlformats.org/officeDocument/2006/extended-properties" xmlns:vt="http://schemas.openxmlformats.org/officeDocument/2006/docPropsVTypes">
  <Template>1_Tema di Office</Template>
  <TotalTime>3062</TotalTime>
  <Words>4087</Words>
  <Application>Microsoft Macintosh PowerPoint</Application>
  <PresentationFormat>Presentazione su schermo (16:9)</PresentationFormat>
  <Paragraphs>141</Paragraphs>
  <Slides>21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21</vt:i4>
      </vt:variant>
    </vt:vector>
  </HeadingPairs>
  <TitlesOfParts>
    <vt:vector size="28" baseType="lpstr">
      <vt:lpstr>Arial</vt:lpstr>
      <vt:lpstr>Arial Narrow</vt:lpstr>
      <vt:lpstr>Calibri</vt:lpstr>
      <vt:lpstr>Calibri Light</vt:lpstr>
      <vt:lpstr>Roboto Mono Regular Medium</vt:lpstr>
      <vt:lpstr>Wingdings</vt:lpstr>
      <vt:lpstr>1_Tema di Office</vt:lpstr>
      <vt:lpstr>Presentazione standard di PowerPoint</vt:lpstr>
      <vt:lpstr>INDICE</vt:lpstr>
      <vt:lpstr>La normativa dell’emergenza e la sicurezza sul lavoro</vt:lpstr>
      <vt:lpstr>La normativa dell’emergenza e la sicurezza sul lavoro  - Quadro normativo di sintesi -</vt:lpstr>
      <vt:lpstr>Il rischio da contagio</vt:lpstr>
      <vt:lpstr>Il rischio da contagio Il dato normativo</vt:lpstr>
      <vt:lpstr>Il rischio da contagio Il dato normativo</vt:lpstr>
      <vt:lpstr>Il rischio da contagio Il dato normativo</vt:lpstr>
      <vt:lpstr>Il rischio da contagio</vt:lpstr>
      <vt:lpstr>Il rischio da contagio</vt:lpstr>
      <vt:lpstr>I protocolli COVID 19 e l’adempimento dell’obbligo di sicurezza ex art. 2087 c.c. </vt:lpstr>
      <vt:lpstr>I protocolli COVID 19 e l’adempimento dell’obbligo di sicurezza ex art. 2087 c.c. </vt:lpstr>
      <vt:lpstr>I reati di evento e gli artt. 589 e 590 c.p. </vt:lpstr>
      <vt:lpstr>I reati di evento e gli artt. 589 e 590 c.p. La condotta colposa </vt:lpstr>
      <vt:lpstr>I reati di evento e gli artt. 589 e 590 c.p. Il nesso di causalità </vt:lpstr>
      <vt:lpstr>I reati di evento e gli artt. 589 e 590 c.p. Il nesso di causalità </vt:lpstr>
      <vt:lpstr>I reati di evento e gli artt. 589 e 590 c.p. La causalità della colpa </vt:lpstr>
      <vt:lpstr>I reati di evento e gli artt. 589 e 590 c.p. E la colpa generica? </vt:lpstr>
      <vt:lpstr>La responsabilità dell’Ente ex D.Lgs. 231/2001 </vt:lpstr>
      <vt:lpstr>La responsabilità dell’Ente ex D.Lgs. 231/2001 </vt:lpstr>
      <vt:lpstr>La responsabilità dell’Ente ex D.Lgs. 231/2001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Sabrina Apicella</dc:creator>
  <cp:lastModifiedBy>Marco Tonellotto</cp:lastModifiedBy>
  <cp:revision>42</cp:revision>
  <dcterms:created xsi:type="dcterms:W3CDTF">2021-09-17T09:23:42Z</dcterms:created>
  <dcterms:modified xsi:type="dcterms:W3CDTF">2021-09-20T17:43:13Z</dcterms:modified>
</cp:coreProperties>
</file>